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59" r:id="rId4"/>
    <p:sldId id="279" r:id="rId5"/>
    <p:sldId id="260" r:id="rId6"/>
    <p:sldId id="261" r:id="rId7"/>
    <p:sldId id="262" r:id="rId8"/>
    <p:sldId id="280" r:id="rId9"/>
    <p:sldId id="263" r:id="rId10"/>
    <p:sldId id="264" r:id="rId11"/>
    <p:sldId id="281" r:id="rId12"/>
    <p:sldId id="265" r:id="rId13"/>
    <p:sldId id="268" r:id="rId14"/>
    <p:sldId id="269" r:id="rId15"/>
    <p:sldId id="270" r:id="rId16"/>
    <p:sldId id="26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57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67" r:id="rId37"/>
    <p:sldId id="284" r:id="rId38"/>
    <p:sldId id="28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5CB1B-6777-4442-8B74-AB8D8BAB8A7E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8127-F471-4744-991B-5AE083152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4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40AE-B348-4266-A90E-74DC688D5B3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4543-8D49-4E50-8C20-229EB847B6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DAAE-E4BB-451E-8AB8-E49814F35C6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8C7C-E5F9-4558-A789-E255B303241D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BF54-7413-475A-AEBF-0E1DBDED4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Читацька конференція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Слово до слова – зложиться мова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59" y="1117112"/>
            <a:ext cx="4361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Прямим </a:t>
            </a: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попередником слов’янської мови – є алфавіт,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C:\Users\Admin\Documents\День української писемності-картинки\давнє\0_5eb83_f9a738e7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5" t="13939" r="4546" b="8081"/>
          <a:stretch/>
        </p:blipFill>
        <p:spPr bwMode="auto">
          <a:xfrm>
            <a:off x="5652120" y="2336672"/>
            <a:ext cx="2844000" cy="4015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ocuments\День української писемності-картинки\давнє\05_b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7" y="498523"/>
            <a:ext cx="334800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22920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створений великими просвітителями слов’ян – </a:t>
            </a: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братами Кирилом і Мефодієм.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0"/>
            <a:ext cx="3456502" cy="4766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листопада – </a:t>
            </a:r>
            <a:b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День  української писемності і мови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572000" cy="2996952"/>
          </a:xfrm>
          <a:solidFill>
            <a:srgbClr val="660066"/>
          </a:solidFill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1800" dirty="0" smtClean="0"/>
              <a:t>             </a:t>
            </a:r>
            <a:r>
              <a:rPr lang="uk-UA" sz="4400" b="1" dirty="0" smtClean="0">
                <a:solidFill>
                  <a:schemeClr val="bg1"/>
                </a:solidFill>
              </a:rPr>
              <a:t>Мефодій  і Кирило народились і виросли в Македонії, при царському дворі у сім'ї знатного вельможі сотника Лева, який мав  сімох синів.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4400" b="1" dirty="0" smtClean="0"/>
              <a:t>       </a:t>
            </a:r>
            <a:endParaRPr lang="ru-RU" sz="4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836712"/>
            <a:ext cx="4572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400" b="1" dirty="0"/>
              <a:t>Старший </a:t>
            </a:r>
            <a:r>
              <a:rPr lang="uk-UA" sz="2400" b="1" dirty="0" smtClean="0"/>
              <a:t>брат Мефодій понад дев'ять </a:t>
            </a:r>
            <a:r>
              <a:rPr lang="uk-UA" sz="2400" b="1" dirty="0"/>
              <a:t>років </a:t>
            </a:r>
            <a:r>
              <a:rPr lang="uk-UA" sz="2400" b="1" dirty="0" smtClean="0"/>
              <a:t> був воєводою, потім </a:t>
            </a:r>
            <a:r>
              <a:rPr lang="uk-UA" sz="2400" b="1" dirty="0"/>
              <a:t>став монахом, </a:t>
            </a:r>
          </a:p>
          <a:p>
            <a:pPr>
              <a:lnSpc>
                <a:spcPct val="80000"/>
              </a:lnSpc>
              <a:defRPr/>
            </a:pPr>
            <a:r>
              <a:rPr lang="uk-UA" sz="2400" b="1" dirty="0"/>
              <a:t>а згодом </a:t>
            </a:r>
            <a:r>
              <a:rPr lang="uk-UA" sz="2400" b="1" dirty="0" smtClean="0"/>
              <a:t>із молодшим </a:t>
            </a:r>
            <a:r>
              <a:rPr lang="uk-UA" sz="2400" b="1" dirty="0"/>
              <a:t>братом</a:t>
            </a:r>
          </a:p>
          <a:p>
            <a:pPr>
              <a:lnSpc>
                <a:spcPct val="80000"/>
              </a:lnSpc>
              <a:defRPr/>
            </a:pPr>
            <a:r>
              <a:rPr lang="uk-UA" sz="2400" b="1" dirty="0"/>
              <a:t> відстоював </a:t>
            </a:r>
            <a:r>
              <a:rPr lang="uk-UA" sz="2400" b="1" dirty="0" smtClean="0"/>
              <a:t> і </a:t>
            </a:r>
            <a:r>
              <a:rPr lang="uk-UA" sz="2400" b="1" dirty="0"/>
              <a:t>пропагував</a:t>
            </a:r>
          </a:p>
          <a:p>
            <a:pPr>
              <a:lnSpc>
                <a:spcPct val="80000"/>
              </a:lnSpc>
              <a:defRPr/>
            </a:pPr>
            <a:r>
              <a:rPr lang="uk-UA" sz="2400" b="1" dirty="0"/>
              <a:t>християнство.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56992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/>
              <a:t>Візантійський  імператор Михайло послав братів </a:t>
            </a:r>
            <a:r>
              <a:rPr lang="uk-UA" sz="2400" b="1" dirty="0" smtClean="0"/>
              <a:t>у Моравію </a:t>
            </a:r>
            <a:r>
              <a:rPr lang="uk-UA" sz="2400" b="1" dirty="0"/>
              <a:t>для просвітительської місії, бо там богослужіння велось незрозумілою латиною. </a:t>
            </a:r>
          </a:p>
          <a:p>
            <a:pPr>
              <a:defRPr/>
            </a:pPr>
            <a:r>
              <a:rPr lang="uk-UA" sz="2400" b="1" dirty="0"/>
              <a:t>   Це й спонукало</a:t>
            </a:r>
          </a:p>
          <a:p>
            <a:pPr>
              <a:defRPr/>
            </a:pPr>
            <a:r>
              <a:rPr lang="uk-UA" sz="2400" b="1" dirty="0"/>
              <a:t>  Кирила до </a:t>
            </a:r>
            <a:r>
              <a:rPr lang="uk-UA" sz="2400" b="1" dirty="0" smtClean="0"/>
              <a:t> створення </a:t>
            </a:r>
            <a:r>
              <a:rPr lang="uk-UA" sz="2400" b="1" dirty="0"/>
              <a:t>863 року</a:t>
            </a:r>
          </a:p>
          <a:p>
            <a:pPr>
              <a:defRPr/>
            </a:pPr>
            <a:r>
              <a:rPr lang="uk-UA" sz="2400" b="1" dirty="0"/>
              <a:t> слов'янської азбуки,</a:t>
            </a:r>
          </a:p>
          <a:p>
            <a:pPr>
              <a:defRPr/>
            </a:pPr>
            <a:r>
              <a:rPr lang="uk-UA" sz="2400" b="1" dirty="0"/>
              <a:t> що мала 38 букв.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16016" y="0"/>
            <a:ext cx="3456502" cy="4766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листопада – </a:t>
            </a:r>
            <a:b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День  української писемності і мови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075735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Існує </a:t>
            </a: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два різновиди 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старослов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янських </a:t>
            </a: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писемних </a:t>
            </a:r>
            <a:r>
              <a:rPr lang="uk-UA" dirty="0">
                <a:latin typeface="Verdana" pitchFamily="34" charset="0"/>
                <a:ea typeface="Verdana" pitchFamily="34" charset="0"/>
                <a:cs typeface="Verdana" pitchFamily="34" charset="0"/>
              </a:rPr>
              <a:t>знаків: </a:t>
            </a:r>
            <a:endParaRPr lang="uk-U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кирилиця і глаголиця.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3" name="Picture 3" descr="C:\Users\Admin\Documents\День української писемності-картинки\давнє\8e2962beba3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7" y="548680"/>
            <a:ext cx="399903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91234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Кириличний алфавіт  з   XI ст. широко застосовується в історичній та світській літературі східних слов’ян.</a:t>
            </a: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653136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Від давньоруського періоду його успадкували всі три східнослов’янські народи: російський, український і білоруський.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uk-UA" sz="4000" b="1" smtClean="0"/>
              <a:t>Башчанська плита — одна з найдавніших відомих пам’яток глаголиці</a:t>
            </a:r>
          </a:p>
        </p:txBody>
      </p:sp>
      <p:pic>
        <p:nvPicPr>
          <p:cNvPr id="25603" name="Picture 5" descr="000kbpp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085975"/>
            <a:ext cx="74168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71601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4000" b="1" smtClean="0"/>
              <a:t>Глаголичне </a:t>
            </a:r>
            <a:br>
              <a:rPr lang="uk-UA" altLang="uk-UA" sz="4000" b="1" smtClean="0"/>
            </a:br>
            <a:r>
              <a:rPr lang="ru-RU" altLang="uk-UA" sz="4000" b="1" smtClean="0"/>
              <a:t>Зографське Євангеліє</a:t>
            </a:r>
            <a:endParaRPr lang="ru-RU" altLang="uk-UA" sz="4000" smtClean="0"/>
          </a:p>
        </p:txBody>
      </p:sp>
      <p:pic>
        <p:nvPicPr>
          <p:cNvPr id="26627" name="Picture 10" descr="000kabc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6550" y="1341438"/>
            <a:ext cx="3348038" cy="532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71601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4000" b="1" smtClean="0"/>
              <a:t>Реймське Євангеліє</a:t>
            </a:r>
            <a:endParaRPr lang="ru-RU" altLang="uk-UA" sz="4000" b="1" smtClean="0"/>
          </a:p>
        </p:txBody>
      </p:sp>
      <p:pic>
        <p:nvPicPr>
          <p:cNvPr id="28675" name="Picture 3" descr="shnizer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4925" y="1557338"/>
            <a:ext cx="3883025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16016" y="0"/>
            <a:ext cx="3456502" cy="4766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листопада – </a:t>
            </a:r>
            <a:b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День  української писемності і мови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C:\Users\Admin\Documents\День української писемності-картинки\давнє\im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/>
          <a:stretch/>
        </p:blipFill>
        <p:spPr bwMode="auto">
          <a:xfrm>
            <a:off x="838525" y="1124744"/>
            <a:ext cx="7380000" cy="52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957" y="670161"/>
            <a:ext cx="4257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Цю азбуку вчили ваші предки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mage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640"/>
            <a:ext cx="4270375" cy="5256213"/>
          </a:xfrm>
          <a:noFill/>
        </p:spPr>
      </p:pic>
      <p:pic>
        <p:nvPicPr>
          <p:cNvPr id="5" name="Picture 3" descr="oklad-ostr-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818279">
            <a:off x="4975704" y="1079912"/>
            <a:ext cx="3895725" cy="5111750"/>
          </a:xfrm>
          <a:prstGeom prst="rect">
            <a:avLst/>
          </a:prstGeom>
          <a:noFill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71601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4000" b="1" smtClean="0"/>
              <a:t>Кирилиця</a:t>
            </a:r>
            <a:endParaRPr lang="ru-RU" altLang="uk-UA" sz="4000" b="1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3717032"/>
            <a:ext cx="4038600" cy="266429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uk-UA" altLang="uk-UA" sz="3600" b="1" dirty="0" smtClean="0"/>
              <a:t>Найстаріша книга на Русі, написана кирилицею, — </a:t>
            </a:r>
            <a:r>
              <a:rPr lang="uk-UA" altLang="uk-UA" sz="3600" b="1" dirty="0" err="1" smtClean="0"/>
              <a:t>Остромирове</a:t>
            </a:r>
            <a:r>
              <a:rPr lang="uk-UA" altLang="uk-UA" sz="3600" b="1" dirty="0" smtClean="0"/>
              <a:t> Євангеліє (1057 рік)</a:t>
            </a:r>
            <a:r>
              <a:rPr lang="ru-RU" altLang="uk-UA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7160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uk-UA" b="1" smtClean="0"/>
              <a:t>Палімпсест        Пергамент</a:t>
            </a:r>
            <a:r>
              <a:rPr lang="ru-RU" altLang="uk-UA" smtClean="0"/>
              <a:t> </a:t>
            </a:r>
          </a:p>
        </p:txBody>
      </p:sp>
      <p:pic>
        <p:nvPicPr>
          <p:cNvPr id="34819" name="Picture 6" descr="230px-Permennter-156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2400" y="1125538"/>
            <a:ext cx="2741613" cy="3527425"/>
          </a:xfrm>
          <a:noFill/>
        </p:spPr>
      </p:pic>
      <p:sp>
        <p:nvSpPr>
          <p:cNvPr id="7270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687888"/>
            <a:ext cx="8229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uk-UA" sz="2400" b="1" smtClean="0"/>
              <a:t>Палімпсест - пергамент, на якому стерли первісний текст, а поверх нього написали новий.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uk-UA" sz="2400" b="1" smtClean="0"/>
              <a:t>Пергамент - матеріал для письма з недубленої шкіри тварин (до винаходу паперу). Також древній рукопис на такому матеріалі.</a:t>
            </a:r>
          </a:p>
        </p:txBody>
      </p:sp>
      <p:pic>
        <p:nvPicPr>
          <p:cNvPr id="34821" name="Picture 9" descr="zogr43v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6025" y="1052513"/>
            <a:ext cx="2317750" cy="3529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 sz="4000" b="1" smtClean="0"/>
              <a:t>Церковнослов`янський алфавіт</a:t>
            </a:r>
          </a:p>
        </p:txBody>
      </p:sp>
      <p:pic>
        <p:nvPicPr>
          <p:cNvPr id="35843" name="Picture 3" descr="13207539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730375"/>
            <a:ext cx="6192838" cy="3236913"/>
          </a:xfrm>
          <a:noFill/>
        </p:spPr>
      </p:pic>
      <p:sp>
        <p:nvSpPr>
          <p:cNvPr id="189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048250"/>
            <a:ext cx="8229600" cy="198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uk-UA" b="1" smtClean="0"/>
              <a:t>Церковнослов`янська (старослов'янська) мова вживалася переважно в церковній сфері</a:t>
            </a:r>
            <a:endParaRPr lang="ru-RU" altLang="uk-UA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304800"/>
            <a:ext cx="88392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4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«Душа, що не знає літер - мертва душа!»</a:t>
            </a:r>
            <a:r>
              <a:rPr lang="uk-UA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</a:t>
            </a:r>
            <a:r>
              <a:rPr lang="uk-UA" sz="4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Кирило</a:t>
            </a:r>
            <a:endParaRPr lang="ru-RU" sz="48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5" name="Picture 6" descr="nesto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769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71601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b="1" smtClean="0"/>
              <a:t>Острозька Біблія</a:t>
            </a:r>
            <a:endParaRPr lang="ru-RU" altLang="uk-UA" b="1" smtClean="0"/>
          </a:p>
        </p:txBody>
      </p:sp>
      <p:pic>
        <p:nvPicPr>
          <p:cNvPr id="36867" name="Picture 6" descr="1296855711_ostrogbi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258888"/>
            <a:ext cx="6119813" cy="4283075"/>
          </a:xfrm>
          <a:noFill/>
        </p:spPr>
      </p:pic>
      <p:sp>
        <p:nvSpPr>
          <p:cNvPr id="849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661025"/>
            <a:ext cx="8229600" cy="72231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altLang="uk-UA" sz="3600" b="1" smtClean="0"/>
              <a:t>церковнослов'янська (старослов</a:t>
            </a:r>
            <a:r>
              <a:rPr lang="en-US" altLang="uk-UA" sz="3600" b="1" smtClean="0"/>
              <a:t>’</a:t>
            </a:r>
            <a:r>
              <a:rPr lang="uk-UA" altLang="uk-UA" sz="3600" b="1" smtClean="0"/>
              <a:t>янська) мова</a:t>
            </a:r>
            <a:endParaRPr lang="ru-RU" altLang="uk-UA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71601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4000" b="1" smtClean="0"/>
              <a:t>Давньоруська мова</a:t>
            </a:r>
            <a:endParaRPr lang="ru-RU" altLang="uk-UA" sz="4000" b="1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403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uk-UA" sz="2800" b="1" smtClean="0"/>
              <a:t>   </a:t>
            </a:r>
            <a:r>
              <a:rPr lang="uk-UA" altLang="uk-UA" b="1" smtClean="0"/>
              <a:t>Давньоруською мовою укладали державно-юридичні закони, вели ділові документи, писали художні твори     («Слово про Ігорів похід»)</a:t>
            </a:r>
            <a:endParaRPr lang="ru-RU" altLang="uk-UA" b="1" smtClean="0"/>
          </a:p>
        </p:txBody>
      </p:sp>
      <p:pic>
        <p:nvPicPr>
          <p:cNvPr id="38916" name="Picture 7" descr="b13c3115fd263c2952e32cf70ec9982c_f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1650" y="1341438"/>
            <a:ext cx="4724400" cy="540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4513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uk-UA" sz="4000" b="1" smtClean="0"/>
              <a:t>Старослов'янська й давньоруська мови співіснували, доповнюючи одна одну</a:t>
            </a:r>
            <a:endParaRPr lang="ru-RU" altLang="uk-UA" sz="4000" b="1" smtClean="0"/>
          </a:p>
        </p:txBody>
      </p:sp>
      <p:pic>
        <p:nvPicPr>
          <p:cNvPr id="40963" name="Picture 3" descr="imagesCA3HYB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1650" y="2565400"/>
            <a:ext cx="3022600" cy="4103688"/>
          </a:xfrm>
          <a:noFill/>
        </p:spPr>
      </p:pic>
      <p:pic>
        <p:nvPicPr>
          <p:cNvPr id="40964" name="Picture 4" descr="09092011215528480_f0_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565400"/>
            <a:ext cx="2714625" cy="4176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5d32155-peresopnits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4149080"/>
            <a:ext cx="4788024" cy="2442989"/>
          </a:xfrm>
          <a:prstGeom prst="rect">
            <a:avLst/>
          </a:prstGeom>
          <a:noFill/>
        </p:spPr>
      </p:pic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uk-UA" sz="4000" b="1" smtClean="0"/>
              <a:t>Пересопницьке Євангеліє — пам'ятка </a:t>
            </a:r>
            <a:br>
              <a:rPr lang="ru-RU" altLang="uk-UA" sz="4000" b="1" smtClean="0"/>
            </a:br>
            <a:r>
              <a:rPr lang="ru-RU" altLang="uk-UA" sz="4000" b="1" smtClean="0"/>
              <a:t>староукраїнської мови</a:t>
            </a:r>
          </a:p>
        </p:txBody>
      </p:sp>
      <p:pic>
        <p:nvPicPr>
          <p:cNvPr id="41987" name="Picture 7" descr="200px-Peresopnytske_Gospel_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115810">
            <a:off x="5681761" y="1530532"/>
            <a:ext cx="2824162" cy="446405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3240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4000" b="1" dirty="0" err="1" smtClean="0"/>
              <a:t>Пересопницькому</a:t>
            </a:r>
            <a:r>
              <a:rPr lang="uk-UA" altLang="uk-UA" sz="4000" b="1" dirty="0" smtClean="0"/>
              <a:t> Євангелію  </a:t>
            </a:r>
            <a:r>
              <a:rPr lang="ru-RU" altLang="uk-UA" sz="4000" dirty="0" smtClean="0"/>
              <a:t> </a:t>
            </a:r>
            <a:r>
              <a:rPr lang="uk-UA" altLang="uk-UA" sz="4000" b="1" dirty="0" smtClean="0"/>
              <a:t>450 років (</a:t>
            </a:r>
            <a:r>
              <a:rPr lang="ru-RU" altLang="uk-UA" sz="4000" b="1" dirty="0" smtClean="0"/>
              <a:t>1556-1561)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c9a37fd-y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3501008"/>
            <a:ext cx="2411760" cy="1728192"/>
          </a:xfrm>
          <a:prstGeom prst="rect">
            <a:avLst/>
          </a:prstGeom>
          <a:noFill/>
        </p:spPr>
      </p:pic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 b="1" smtClean="0"/>
              <a:t>Пересопницьке Євангеліє</a:t>
            </a:r>
            <a:endParaRPr lang="ru-RU" altLang="uk-UA" b="1" smtClean="0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altLang="uk-UA" b="1" dirty="0" err="1" smtClean="0"/>
              <a:t>Першокнига</a:t>
            </a:r>
            <a:r>
              <a:rPr lang="uk-UA" altLang="uk-UA" b="1" dirty="0" smtClean="0"/>
              <a:t>, на якій присягають на вірність своєму народу Президенти України</a:t>
            </a:r>
          </a:p>
          <a:p>
            <a:pPr eaLnBrk="1" hangingPunct="1">
              <a:defRPr/>
            </a:pPr>
            <a:endParaRPr lang="ru-RU" altLang="uk-UA" dirty="0" smtClean="0"/>
          </a:p>
        </p:txBody>
      </p:sp>
      <p:pic>
        <p:nvPicPr>
          <p:cNvPr id="1026" name="Picture 2" descr="Результат пошуку зображень за запитом &quot;присяга президента україн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2419350" cy="1885950"/>
          </a:xfrm>
          <a:prstGeom prst="rect">
            <a:avLst/>
          </a:prstGeom>
          <a:noFill/>
        </p:spPr>
      </p:pic>
      <p:sp>
        <p:nvSpPr>
          <p:cNvPr id="1028" name="AutoShape 4" descr="Результат пошуку зображень за запитом &quot;присяга президента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зультат пошуку зображень за запитом &quot;присяга президента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Результат пошуку зображень за запитом &quot;присяга президента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Результат пошуку зображень за запитом &quot;присяга президента україн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857500" cy="1962150"/>
          </a:xfrm>
          <a:prstGeom prst="rect">
            <a:avLst/>
          </a:prstGeom>
          <a:noFill/>
        </p:spPr>
      </p:pic>
      <p:pic>
        <p:nvPicPr>
          <p:cNvPr id="1036" name="Picture 12" descr="Результат пошуку зображень за запитом &quot;присяга президента україн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653136"/>
            <a:ext cx="18859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Ніколи не забувайте  про безцінний скарб,  джерело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вікової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мудрості. Про  вірного  помічника у вирішенні багатьох проблем : про  книгу.</a:t>
            </a:r>
          </a:p>
          <a:p>
            <a:pPr>
              <a:defRPr/>
            </a:pP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Не забувайте про неї у часи негоди чи щастя - і вона завжди допоможе вам!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1AA6BD-CAE5-4F99-9795-62C657A39A63}" type="slidenum">
              <a:rPr lang="ru-RU" altLang="ru-RU" smtClean="0">
                <a:solidFill>
                  <a:srgbClr val="D38E27"/>
                </a:solidFill>
              </a:rPr>
              <a:pPr/>
              <a:t>26</a:t>
            </a:fld>
            <a:endParaRPr lang="ru-RU" altLang="ru-RU" smtClean="0">
              <a:solidFill>
                <a:srgbClr val="D38E27"/>
              </a:solidFill>
            </a:endParaRPr>
          </a:p>
        </p:txBody>
      </p:sp>
      <p:pic>
        <p:nvPicPr>
          <p:cNvPr id="87050" name="Picture 10" descr="http://gallery.forum-grad.ru/files/4/1/2/8/0/1249831474_26294104_1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3160713"/>
            <a:ext cx="35433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2" name="Picture 12" descr="http://dcpg.ru/images/pics/entries/4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42" y="365125"/>
            <a:ext cx="540600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 descr="http://img-fotki.yandex.ru/get/4910/cadi-1986.4b1/0_7e7c3_59c2ba5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2563" y="2987675"/>
            <a:ext cx="5089525" cy="388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908720"/>
            <a:ext cx="6120680" cy="1470025"/>
          </a:xfrm>
        </p:spPr>
        <p:txBody>
          <a:bodyPr/>
          <a:lstStyle/>
          <a:p>
            <a:r>
              <a:rPr lang="uk-UA" dirty="0" smtClean="0"/>
              <a:t>Книгодрукування в Україні</a:t>
            </a:r>
            <a:endParaRPr lang="ru-RU" dirty="0"/>
          </a:p>
        </p:txBody>
      </p:sp>
      <p:pic>
        <p:nvPicPr>
          <p:cNvPr id="4" name="Picture 2" descr="D:\User\Desktop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3" y="2636912"/>
            <a:ext cx="3960440" cy="309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19" y="2636912"/>
            <a:ext cx="4388738" cy="3078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\Desktop\izbornyk-sviatosl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4748"/>
            <a:ext cx="3672408" cy="16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2800" dirty="0"/>
              <a:t>П</a:t>
            </a:r>
            <a:r>
              <a:rPr lang="ru-RU" sz="2800" dirty="0" smtClean="0"/>
              <a:t>ринцип </a:t>
            </a:r>
            <a:r>
              <a:rPr lang="ru-RU" sz="2800" dirty="0" err="1"/>
              <a:t>одержання</a:t>
            </a:r>
            <a:r>
              <a:rPr lang="ru-RU" sz="2800" dirty="0"/>
              <a:t> </a:t>
            </a:r>
            <a:r>
              <a:rPr lang="ru-RU" sz="2800" dirty="0" err="1"/>
              <a:t>відбитків</a:t>
            </a:r>
            <a:r>
              <a:rPr lang="ru-RU" sz="2800" dirty="0"/>
              <a:t> </a:t>
            </a:r>
            <a:r>
              <a:rPr lang="ru-RU" sz="2800" dirty="0" err="1"/>
              <a:t>письмових</a:t>
            </a:r>
            <a:r>
              <a:rPr lang="ru-RU" sz="2800" dirty="0"/>
              <a:t> </a:t>
            </a:r>
            <a:r>
              <a:rPr lang="ru-RU" sz="2800" dirty="0" err="1"/>
              <a:t>знаків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тиснення</a:t>
            </a:r>
            <a:r>
              <a:rPr lang="ru-RU" sz="2800" dirty="0"/>
              <a:t>. </a:t>
            </a:r>
            <a:r>
              <a:rPr lang="ru-RU" sz="2800" dirty="0" err="1"/>
              <a:t>Отримані</a:t>
            </a:r>
            <a:r>
              <a:rPr lang="ru-RU" sz="2800" dirty="0"/>
              <a:t> таким чином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використовувати</a:t>
            </a:r>
            <a:r>
              <a:rPr lang="ru-RU" sz="2800" dirty="0"/>
              <a:t> у великих </a:t>
            </a:r>
            <a:r>
              <a:rPr lang="ru-RU" sz="2800" dirty="0" err="1"/>
              <a:t>кількостях</a:t>
            </a:r>
            <a:r>
              <a:rPr lang="ru-RU" sz="2800" dirty="0"/>
              <a:t> — </a:t>
            </a:r>
            <a:r>
              <a:rPr lang="ru-RU" sz="2800" dirty="0" err="1"/>
              <a:t>що</a:t>
            </a:r>
            <a:r>
              <a:rPr lang="ru-RU" sz="2800" dirty="0"/>
              <a:t> і стало </a:t>
            </a:r>
            <a:r>
              <a:rPr lang="ru-RU" sz="2800" dirty="0" err="1"/>
              <a:t>суттю</a:t>
            </a:r>
            <a:r>
              <a:rPr lang="ru-RU" sz="2800" dirty="0"/>
              <a:t> </a:t>
            </a:r>
            <a:r>
              <a:rPr lang="ru-RU" sz="2800" dirty="0" err="1"/>
              <a:t>друкарства</a:t>
            </a:r>
            <a:r>
              <a:rPr lang="ru-RU" sz="2800" dirty="0"/>
              <a:t>. До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винаходу</a:t>
            </a:r>
            <a:r>
              <a:rPr lang="ru-RU" sz="2800" dirty="0"/>
              <a:t>, на </a:t>
            </a:r>
            <a:r>
              <a:rPr lang="ru-RU" sz="2800" dirty="0" err="1"/>
              <a:t>створення</a:t>
            </a:r>
            <a:r>
              <a:rPr lang="ru-RU" sz="2800" dirty="0"/>
              <a:t> та </a:t>
            </a:r>
            <a:r>
              <a:rPr lang="ru-RU" sz="2800" dirty="0" err="1"/>
              <a:t>відтворенням</a:t>
            </a:r>
            <a:r>
              <a:rPr lang="ru-RU" sz="2800" dirty="0"/>
              <a:t> </a:t>
            </a:r>
            <a:r>
              <a:rPr lang="ru-RU" sz="2800" dirty="0" err="1"/>
              <a:t>рукописних</a:t>
            </a:r>
            <a:r>
              <a:rPr lang="ru-RU" sz="2800" dirty="0"/>
              <a:t> </a:t>
            </a:r>
            <a:r>
              <a:rPr lang="ru-RU" sz="2800" dirty="0" err="1"/>
              <a:t>документів</a:t>
            </a:r>
            <a:r>
              <a:rPr lang="ru-RU" sz="2800" dirty="0"/>
              <a:t> і книг </a:t>
            </a:r>
            <a:r>
              <a:rPr lang="ru-RU" sz="2800" dirty="0" err="1"/>
              <a:t>мали</a:t>
            </a:r>
            <a:r>
              <a:rPr lang="ru-RU" sz="2800" dirty="0"/>
              <a:t> </a:t>
            </a:r>
            <a:r>
              <a:rPr lang="ru-RU" sz="2800" dirty="0" err="1"/>
              <a:t>монополію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невелика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 (особливо </a:t>
            </a:r>
            <a:r>
              <a:rPr lang="ru-RU" sz="2800" dirty="0" err="1"/>
              <a:t>освічені</a:t>
            </a:r>
            <a:r>
              <a:rPr lang="ru-RU" sz="2800" dirty="0"/>
              <a:t> </a:t>
            </a:r>
            <a:r>
              <a:rPr lang="ru-RU" sz="2800" dirty="0" err="1"/>
              <a:t>ченці</a:t>
            </a:r>
            <a:r>
              <a:rPr lang="ru-RU" sz="2800" dirty="0"/>
              <a:t> </a:t>
            </a:r>
            <a:r>
              <a:rPr lang="ru-RU" sz="2800" dirty="0" err="1"/>
              <a:t>монастирях</a:t>
            </a:r>
            <a:r>
              <a:rPr lang="ru-RU" sz="2800" dirty="0"/>
              <a:t>). </a:t>
            </a:r>
            <a:r>
              <a:rPr lang="ru-RU" sz="2800" dirty="0" err="1"/>
              <a:t>Здійснюється</a:t>
            </a:r>
            <a:r>
              <a:rPr lang="ru-RU" sz="2800" dirty="0"/>
              <a:t> при </a:t>
            </a:r>
            <a:r>
              <a:rPr lang="ru-RU" sz="2800" dirty="0" err="1"/>
              <a:t>контакті</a:t>
            </a:r>
            <a:r>
              <a:rPr lang="ru-RU" sz="2800" dirty="0"/>
              <a:t> </a:t>
            </a:r>
            <a:r>
              <a:rPr lang="ru-RU" sz="2800" dirty="0" err="1"/>
              <a:t>друкарської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задруковуваною</a:t>
            </a:r>
            <a:r>
              <a:rPr lang="ru-RU" sz="2800" dirty="0"/>
              <a:t> </a:t>
            </a:r>
            <a:r>
              <a:rPr lang="ru-RU" sz="2800" dirty="0" err="1"/>
              <a:t>поверхнею</a:t>
            </a:r>
            <a:r>
              <a:rPr lang="ru-RU" sz="2800" dirty="0"/>
              <a:t>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перенесення</a:t>
            </a:r>
            <a:r>
              <a:rPr lang="ru-RU" sz="2800" dirty="0"/>
              <a:t> </a:t>
            </a:r>
            <a:r>
              <a:rPr lang="ru-RU" sz="2800" dirty="0" err="1"/>
              <a:t>барвника</a:t>
            </a:r>
            <a:r>
              <a:rPr lang="ru-RU" sz="2800" dirty="0"/>
              <a:t> (</a:t>
            </a:r>
            <a:r>
              <a:rPr lang="ru-RU" sz="2800" dirty="0" err="1"/>
              <a:t>фарби</a:t>
            </a:r>
            <a:r>
              <a:rPr lang="ru-RU" sz="2800" dirty="0"/>
              <a:t>) з </a:t>
            </a:r>
            <a:r>
              <a:rPr lang="ru-RU" sz="2800" dirty="0" err="1"/>
              <a:t>першої</a:t>
            </a:r>
            <a:r>
              <a:rPr lang="ru-RU" sz="2800" dirty="0"/>
              <a:t> на другу.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Книгодрукування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3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err="1" smtClean="0"/>
              <a:t>Українські</a:t>
            </a:r>
            <a:r>
              <a:rPr lang="ru-RU" sz="2800" dirty="0" smtClean="0"/>
              <a:t> </a:t>
            </a:r>
            <a:r>
              <a:rPr lang="ru-RU" sz="2800" dirty="0" err="1"/>
              <a:t>друкарні</a:t>
            </a:r>
            <a:r>
              <a:rPr lang="ru-RU" sz="2800" dirty="0"/>
              <a:t> </a:t>
            </a:r>
            <a:r>
              <a:rPr lang="ru-RU" sz="2800" dirty="0" err="1"/>
              <a:t>досягли</a:t>
            </a:r>
            <a:r>
              <a:rPr lang="ru-RU" sz="2800" dirty="0"/>
              <a:t> </a:t>
            </a:r>
            <a:r>
              <a:rPr lang="ru-RU" sz="2800" dirty="0" err="1"/>
              <a:t>високої</a:t>
            </a:r>
            <a:r>
              <a:rPr lang="ru-RU" sz="2800" dirty="0"/>
              <a:t> </a:t>
            </a:r>
            <a:r>
              <a:rPr lang="ru-RU" sz="2800" dirty="0" err="1"/>
              <a:t>майстерності</a:t>
            </a:r>
            <a:r>
              <a:rPr lang="ru-RU" sz="2800" dirty="0"/>
              <a:t>. Книги, </a:t>
            </a:r>
            <a:r>
              <a:rPr lang="ru-RU" sz="2800" dirty="0" err="1"/>
              <a:t>друковані</a:t>
            </a:r>
            <a:r>
              <a:rPr lang="ru-RU" sz="2800" dirty="0"/>
              <a:t> на </a:t>
            </a:r>
            <a:r>
              <a:rPr lang="ru-RU" sz="2800" dirty="0" err="1"/>
              <a:t>папері</a:t>
            </a:r>
            <a:r>
              <a:rPr lang="ru-RU" sz="2800" dirty="0"/>
              <a:t>, </a:t>
            </a:r>
            <a:r>
              <a:rPr lang="ru-RU" sz="2800" dirty="0" err="1"/>
              <a:t>прикрашали</a:t>
            </a:r>
            <a:r>
              <a:rPr lang="ru-RU" sz="2800" dirty="0"/>
              <a:t> великими </a:t>
            </a:r>
            <a:r>
              <a:rPr lang="ru-RU" sz="2800" dirty="0" err="1"/>
              <a:t>заставними</a:t>
            </a:r>
            <a:r>
              <a:rPr lang="ru-RU" sz="2800" dirty="0"/>
              <a:t> </a:t>
            </a:r>
            <a:r>
              <a:rPr lang="ru-RU" sz="2800" dirty="0" err="1"/>
              <a:t>літерами</a:t>
            </a:r>
            <a:r>
              <a:rPr lang="ru-RU" sz="2800" dirty="0"/>
              <a:t>, </a:t>
            </a:r>
            <a:r>
              <a:rPr lang="ru-RU" sz="2800" dirty="0" err="1"/>
              <a:t>заголовними</a:t>
            </a:r>
            <a:r>
              <a:rPr lang="ru-RU" sz="2800" dirty="0"/>
              <a:t> вставками. </a:t>
            </a:r>
            <a:r>
              <a:rPr lang="ru-RU" sz="2800" dirty="0" err="1"/>
              <a:t>Кожна</a:t>
            </a:r>
            <a:r>
              <a:rPr lang="ru-RU" sz="2800" dirty="0"/>
              <a:t> книжка </a:t>
            </a:r>
            <a:r>
              <a:rPr lang="ru-RU" sz="2800" dirty="0" err="1"/>
              <a:t>відкривалася</a:t>
            </a:r>
            <a:r>
              <a:rPr lang="ru-RU" sz="2800" dirty="0"/>
              <a:t> </a:t>
            </a:r>
            <a:r>
              <a:rPr lang="ru-RU" sz="2800" dirty="0" err="1"/>
              <a:t>розкішно</a:t>
            </a:r>
            <a:r>
              <a:rPr lang="ru-RU" sz="2800" dirty="0"/>
              <a:t> і </a:t>
            </a:r>
            <a:r>
              <a:rPr lang="ru-RU" sz="2800" dirty="0" err="1"/>
              <a:t>вміло</a:t>
            </a:r>
            <a:r>
              <a:rPr lang="ru-RU" sz="2800" dirty="0"/>
              <a:t> </a:t>
            </a:r>
            <a:r>
              <a:rPr lang="ru-RU" sz="2800" dirty="0" err="1"/>
              <a:t>виконаною</a:t>
            </a:r>
            <a:r>
              <a:rPr lang="ru-RU" sz="2800" dirty="0"/>
              <a:t> гравюрою. </a:t>
            </a:r>
            <a:r>
              <a:rPr lang="ru-RU" sz="2800" dirty="0" err="1"/>
              <a:t>Особливої</a:t>
            </a:r>
            <a:r>
              <a:rPr lang="ru-RU" sz="2800" dirty="0"/>
              <a:t> </a:t>
            </a:r>
            <a:r>
              <a:rPr lang="ru-RU" sz="2800" dirty="0" err="1"/>
              <a:t>досконалості</a:t>
            </a:r>
            <a:r>
              <a:rPr lang="ru-RU" sz="2800" dirty="0"/>
              <a:t> </a:t>
            </a:r>
            <a:r>
              <a:rPr lang="ru-RU" sz="2800" dirty="0" err="1"/>
              <a:t>досягли</a:t>
            </a:r>
            <a:r>
              <a:rPr lang="ru-RU" sz="2800" dirty="0"/>
              <a:t> </a:t>
            </a:r>
            <a:r>
              <a:rPr lang="ru-RU" sz="2800" dirty="0" err="1"/>
              <a:t>майстри-друкарі</a:t>
            </a:r>
            <a:r>
              <a:rPr lang="ru-RU" sz="2800" dirty="0"/>
              <a:t> </a:t>
            </a:r>
            <a:r>
              <a:rPr lang="ru-RU" sz="2800" dirty="0" err="1"/>
              <a:t>львівської</a:t>
            </a:r>
            <a:r>
              <a:rPr lang="ru-RU" sz="2800" dirty="0"/>
              <a:t>, </a:t>
            </a:r>
            <a:r>
              <a:rPr lang="ru-RU" sz="2800" dirty="0" err="1"/>
              <a:t>київської</a:t>
            </a:r>
            <a:r>
              <a:rPr lang="ru-RU" sz="2800" dirty="0"/>
              <a:t> й </a:t>
            </a:r>
            <a:r>
              <a:rPr lang="ru-RU" sz="2800" dirty="0" err="1"/>
              <a:t>чернігівської</a:t>
            </a:r>
            <a:r>
              <a:rPr lang="ru-RU" sz="2800" dirty="0"/>
              <a:t> </a:t>
            </a:r>
            <a:r>
              <a:rPr lang="ru-RU" sz="2800" dirty="0" err="1"/>
              <a:t>друкарень</a:t>
            </a:r>
            <a:r>
              <a:rPr lang="ru-RU" sz="2800" dirty="0"/>
              <a:t>. Уже </a:t>
            </a:r>
            <a:r>
              <a:rPr lang="ru-RU" sz="2800" dirty="0" err="1"/>
              <a:t>наприкінці</a:t>
            </a:r>
            <a:r>
              <a:rPr lang="ru-RU" sz="2800" dirty="0"/>
              <a:t> </a:t>
            </a:r>
            <a:r>
              <a:rPr lang="en-US" sz="2800" dirty="0"/>
              <a:t>XVII </a:t>
            </a:r>
            <a:r>
              <a:rPr lang="ru-RU" sz="2800" dirty="0"/>
              <a:t>ст.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великі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мали</a:t>
            </a:r>
            <a:r>
              <a:rPr lang="ru-RU" sz="2800" dirty="0"/>
              <a:t> </a:t>
            </a:r>
            <a:r>
              <a:rPr lang="ru-RU" sz="2800" dirty="0" err="1"/>
              <a:t>власні</a:t>
            </a:r>
            <a:r>
              <a:rPr lang="ru-RU" sz="2800" dirty="0"/>
              <a:t> </a:t>
            </a:r>
            <a:r>
              <a:rPr lang="ru-RU" sz="2800" dirty="0" err="1"/>
              <a:t>друкарні</a:t>
            </a:r>
            <a:r>
              <a:rPr lang="ru-RU" sz="2800" dirty="0"/>
              <a:t> та </a:t>
            </a:r>
            <a:r>
              <a:rPr lang="ru-RU" sz="2800" dirty="0" err="1"/>
              <a:t>майстрів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Головним</a:t>
            </a:r>
            <a:r>
              <a:rPr lang="ru-RU" sz="2800" dirty="0"/>
              <a:t> чином </a:t>
            </a:r>
            <a:r>
              <a:rPr lang="ru-RU" sz="2800" dirty="0" err="1"/>
              <a:t>друкували</a:t>
            </a:r>
            <a:r>
              <a:rPr lang="ru-RU" sz="2800" dirty="0"/>
              <a:t> книги </a:t>
            </a:r>
            <a:r>
              <a:rPr lang="ru-RU" sz="2800" dirty="0" err="1"/>
              <a:t>релігійного</a:t>
            </a:r>
            <a:r>
              <a:rPr lang="ru-RU" sz="2800" dirty="0"/>
              <a:t> </a:t>
            </a:r>
            <a:r>
              <a:rPr lang="ru-RU" sz="2800" dirty="0" err="1"/>
              <a:t>змісту</a:t>
            </a:r>
            <a:r>
              <a:rPr lang="ru-RU" sz="2800" dirty="0"/>
              <a:t>, але </a:t>
            </a:r>
            <a:r>
              <a:rPr lang="ru-RU" sz="2800" dirty="0" err="1"/>
              <a:t>виходили</a:t>
            </a:r>
            <a:r>
              <a:rPr lang="ru-RU" sz="2800" dirty="0"/>
              <a:t> і </a:t>
            </a:r>
            <a:r>
              <a:rPr lang="ru-RU" sz="2800" dirty="0" err="1"/>
              <a:t>наукові</a:t>
            </a:r>
            <a:r>
              <a:rPr lang="ru-RU" sz="2800" dirty="0"/>
              <a:t> </a:t>
            </a:r>
            <a:r>
              <a:rPr lang="ru-RU" sz="2800" dirty="0" err="1"/>
              <a:t>видання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- </a:t>
            </a:r>
            <a:r>
              <a:rPr lang="ru-RU" sz="2800" dirty="0" err="1"/>
              <a:t>підручники</a:t>
            </a:r>
            <a:r>
              <a:rPr lang="ru-RU" sz="2800" dirty="0"/>
              <a:t> з </a:t>
            </a:r>
            <a:r>
              <a:rPr lang="ru-RU" sz="2800" dirty="0" err="1"/>
              <a:t>мов</a:t>
            </a:r>
            <a:r>
              <a:rPr lang="ru-RU" sz="2800" dirty="0"/>
              <a:t>, </a:t>
            </a:r>
            <a:r>
              <a:rPr lang="ru-RU" sz="2800" dirty="0" err="1"/>
              <a:t>граматики</a:t>
            </a:r>
            <a:r>
              <a:rPr lang="ru-RU" sz="2800" dirty="0"/>
              <a:t>, </a:t>
            </a:r>
            <a:r>
              <a:rPr lang="ru-RU" sz="2800" dirty="0" err="1"/>
              <a:t>історії</a:t>
            </a:r>
            <a:r>
              <a:rPr lang="ru-RU" sz="2800" dirty="0"/>
              <a:t>, </a:t>
            </a:r>
            <a:r>
              <a:rPr lang="ru-RU" sz="2800" dirty="0" err="1"/>
              <a:t>географії</a:t>
            </a:r>
            <a:r>
              <a:rPr lang="ru-RU" sz="2800" dirty="0"/>
              <a:t>, математики. Книги стали </a:t>
            </a:r>
            <a:r>
              <a:rPr lang="ru-RU" sz="2800" dirty="0" err="1"/>
              <a:t>дешевшими</a:t>
            </a:r>
            <a:r>
              <a:rPr lang="ru-RU" sz="2800" dirty="0"/>
              <a:t>, </a:t>
            </a:r>
            <a:r>
              <a:rPr lang="ru-RU" sz="2800" dirty="0" err="1"/>
              <a:t>доступнішими</a:t>
            </a:r>
            <a:r>
              <a:rPr lang="ru-RU" sz="2800" dirty="0"/>
              <a:t> для народу,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сприяло</a:t>
            </a:r>
            <a:r>
              <a:rPr lang="ru-RU" sz="2800" dirty="0"/>
              <a:t> </a:t>
            </a:r>
            <a:r>
              <a:rPr lang="ru-RU" sz="2800" dirty="0" err="1"/>
              <a:t>поширенню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і </a:t>
            </a:r>
            <a:r>
              <a:rPr lang="ru-RU" sz="2800" dirty="0" err="1"/>
              <a:t>освіти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Книгодрукування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zakonst.rada.gov.ua/images/gerb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571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1526704"/>
            <a:ext cx="77048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>
                <a:latin typeface="Courier New" pitchFamily="49" charset="0"/>
                <a:cs typeface="Courier New" pitchFamily="49" charset="0"/>
              </a:rPr>
              <a:t>                             У К А З </a:t>
            </a:r>
            <a:br>
              <a:rPr lang="ru-RU" sz="1400" b="1" dirty="0">
                <a:latin typeface="Courier New" pitchFamily="49" charset="0"/>
                <a:cs typeface="Courier New" pitchFamily="49" charset="0"/>
              </a:rPr>
            </a:b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                       ПРЕЗИДЕНТА УКРАЇНИ </a:t>
            </a:r>
            <a:br>
              <a:rPr lang="ru-RU" sz="1400" b="1" dirty="0">
                <a:latin typeface="Courier New" pitchFamily="49" charset="0"/>
                <a:cs typeface="Courier New" pitchFamily="49" charset="0"/>
              </a:rPr>
            </a:b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>
                <a:latin typeface="Courier New" pitchFamily="49" charset="0"/>
                <a:cs typeface="Courier New" pitchFamily="49" charset="0"/>
              </a:rPr>
              <a:t>             Про День української писемності та мови </a:t>
            </a:r>
            <a:br>
              <a:rPr lang="ru-RU" sz="1400" b="1" dirty="0">
                <a:latin typeface="Courier New" pitchFamily="49" charset="0"/>
                <a:cs typeface="Courier New" pitchFamily="49" charset="0"/>
              </a:rPr>
            </a:b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br>
              <a:rPr lang="ru-RU" sz="1400" b="1" dirty="0">
                <a:latin typeface="Courier New" pitchFamily="49" charset="0"/>
                <a:cs typeface="Courier New" pitchFamily="49" charset="0"/>
              </a:rPr>
            </a:b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     На підтримку   ініціативи    громадських    організацій    та </a:t>
            </a:r>
            <a:br>
              <a:rPr lang="ru-RU" sz="1400" dirty="0">
                <a:latin typeface="Courier New" pitchFamily="49" charset="0"/>
                <a:cs typeface="Courier New" pitchFamily="49" charset="0"/>
              </a:rPr>
            </a:br>
            <a:r>
              <a:rPr lang="ru-RU" sz="1400" dirty="0">
                <a:latin typeface="Courier New" pitchFamily="49" charset="0"/>
                <a:cs typeface="Courier New" pitchFamily="49" charset="0"/>
              </a:rPr>
              <a:t>з урахуванням важливої   ролі   української  мови  в  консолідації </a:t>
            </a:r>
            <a:br>
              <a:rPr lang="ru-RU" sz="1400" dirty="0">
                <a:latin typeface="Courier New" pitchFamily="49" charset="0"/>
                <a:cs typeface="Courier New" pitchFamily="49" charset="0"/>
              </a:rPr>
            </a:br>
            <a:r>
              <a:rPr lang="ru-RU" sz="1400" dirty="0">
                <a:latin typeface="Courier New" pitchFamily="49" charset="0"/>
                <a:cs typeface="Courier New" pitchFamily="49" charset="0"/>
              </a:rPr>
              <a:t>українського суспільства  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п о с т а н о в л я ю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: </a:t>
            </a:r>
            <a:br>
              <a:rPr lang="ru-RU" sz="1400" dirty="0">
                <a:latin typeface="Courier New" pitchFamily="49" charset="0"/>
                <a:cs typeface="Courier New" pitchFamily="49" charset="0"/>
              </a:rPr>
            </a:b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     Установити в Україні День  української  писемності  та  мови, </a:t>
            </a:r>
            <a:br>
              <a:rPr lang="ru-RU" sz="1400" dirty="0">
                <a:latin typeface="Courier New" pitchFamily="49" charset="0"/>
                <a:cs typeface="Courier New" pitchFamily="49" charset="0"/>
              </a:rPr>
            </a:br>
            <a:r>
              <a:rPr lang="ru-RU" sz="1400" dirty="0">
                <a:latin typeface="Courier New" pitchFamily="49" charset="0"/>
                <a:cs typeface="Courier New" pitchFamily="49" charset="0"/>
              </a:rPr>
              <a:t>який відзначати щорічно  9 листопада в   день  вшанування  пам'яті </a:t>
            </a:r>
            <a:br>
              <a:rPr lang="ru-RU" sz="1400" dirty="0">
                <a:latin typeface="Courier New" pitchFamily="49" charset="0"/>
                <a:cs typeface="Courier New" pitchFamily="49" charset="0"/>
              </a:rPr>
            </a:br>
            <a:r>
              <a:rPr lang="ru-RU" sz="1400" dirty="0">
                <a:latin typeface="Courier New" pitchFamily="49" charset="0"/>
                <a:cs typeface="Courier New" pitchFamily="49" charset="0"/>
              </a:rPr>
              <a:t>Преподобного Нестора-Літописця. </a:t>
            </a:r>
            <a:br>
              <a:rPr lang="ru-RU" sz="1400" dirty="0">
                <a:latin typeface="Courier New" pitchFamily="49" charset="0"/>
                <a:cs typeface="Courier New" pitchFamily="49" charset="0"/>
              </a:rPr>
            </a:br>
            <a:r>
              <a:rPr lang="ru-RU" sz="1400" dirty="0">
                <a:latin typeface="Courier New" pitchFamily="49" charset="0"/>
                <a:cs typeface="Courier New" pitchFamily="49" charset="0"/>
              </a:rPr>
              <a:t> </a:t>
            </a:r>
            <a:br>
              <a:rPr lang="ru-RU" sz="1400" dirty="0">
                <a:latin typeface="Courier New" pitchFamily="49" charset="0"/>
                <a:cs typeface="Courier New" pitchFamily="49" charset="0"/>
              </a:rPr>
            </a:b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 Президент України                                        Л.КУЧМА </a:t>
            </a:r>
            <a:br>
              <a:rPr lang="ru-RU" sz="1400" dirty="0">
                <a:latin typeface="Courier New" pitchFamily="49" charset="0"/>
                <a:cs typeface="Courier New" pitchFamily="49" charset="0"/>
              </a:rPr>
            </a:b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 м. Київ, 6 листопада 1997 року </a:t>
            </a:r>
            <a:br>
              <a:rPr lang="ru-RU" sz="1400" dirty="0">
                <a:latin typeface="Courier New" pitchFamily="49" charset="0"/>
                <a:cs typeface="Courier New" pitchFamily="49" charset="0"/>
              </a:rPr>
            </a:br>
            <a:r>
              <a:rPr lang="ru-RU" sz="1400" dirty="0">
                <a:latin typeface="Courier New" pitchFamily="49" charset="0"/>
                <a:cs typeface="Courier New" pitchFamily="49" charset="0"/>
              </a:rPr>
              <a:t>          N 1241/97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16016" y="0"/>
            <a:ext cx="3456502" cy="4766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листопада – </a:t>
            </a:r>
            <a:b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День  української писемності і мови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147248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межах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появу</a:t>
            </a:r>
            <a:r>
              <a:rPr lang="ru-RU" sz="2800" dirty="0"/>
              <a:t> </a:t>
            </a:r>
            <a:r>
              <a:rPr lang="ru-RU" sz="2800" dirty="0" err="1"/>
              <a:t>першої</a:t>
            </a:r>
            <a:r>
              <a:rPr lang="ru-RU" sz="2800" dirty="0"/>
              <a:t> </a:t>
            </a:r>
            <a:r>
              <a:rPr lang="ru-RU" sz="2800" dirty="0" err="1"/>
              <a:t>друкарні</a:t>
            </a:r>
            <a:r>
              <a:rPr lang="ru-RU" sz="2800" dirty="0"/>
              <a:t> </a:t>
            </a:r>
            <a:r>
              <a:rPr lang="ru-RU" sz="2800" dirty="0" err="1"/>
              <a:t>причисляють</a:t>
            </a:r>
            <a:r>
              <a:rPr lang="ru-RU" sz="2800" dirty="0"/>
              <a:t> </a:t>
            </a:r>
            <a:r>
              <a:rPr lang="ru-RU" sz="2800" dirty="0" err="1"/>
              <a:t>львівському</a:t>
            </a:r>
            <a:r>
              <a:rPr lang="ru-RU" sz="2800" dirty="0"/>
              <a:t> братству, коли у 1460 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львівський</a:t>
            </a:r>
            <a:r>
              <a:rPr lang="ru-RU" sz="2800" dirty="0"/>
              <a:t> </a:t>
            </a:r>
            <a:r>
              <a:rPr lang="ru-RU" sz="2800" dirty="0" err="1"/>
              <a:t>міщанин</a:t>
            </a:r>
            <a:r>
              <a:rPr lang="ru-RU" sz="2800" dirty="0"/>
              <a:t> </a:t>
            </a:r>
            <a:r>
              <a:rPr lang="ru-RU" sz="2800" dirty="0" err="1"/>
              <a:t>Дропан</a:t>
            </a:r>
            <a:r>
              <a:rPr lang="ru-RU" sz="2800" dirty="0"/>
              <a:t> Степан </a:t>
            </a:r>
            <a:r>
              <a:rPr lang="ru-RU" sz="2800" dirty="0" err="1"/>
              <a:t>подарував</a:t>
            </a:r>
            <a:r>
              <a:rPr lang="ru-RU" sz="2800" dirty="0"/>
              <a:t> свою </a:t>
            </a:r>
            <a:r>
              <a:rPr lang="ru-RU" sz="2800" dirty="0" err="1"/>
              <a:t>друкарню</a:t>
            </a:r>
            <a:r>
              <a:rPr lang="ru-RU" sz="2800" dirty="0"/>
              <a:t> </a:t>
            </a:r>
            <a:r>
              <a:rPr lang="ru-RU" sz="2800" dirty="0" err="1"/>
              <a:t>львівському</a:t>
            </a:r>
            <a:r>
              <a:rPr lang="ru-RU" sz="2800" dirty="0"/>
              <a:t> </a:t>
            </a:r>
            <a:r>
              <a:rPr lang="ru-RU" sz="2800" dirty="0" err="1"/>
              <a:t>Онуфріївському</a:t>
            </a:r>
            <a:r>
              <a:rPr lang="ru-RU" sz="2800" dirty="0"/>
              <a:t> </a:t>
            </a:r>
            <a:r>
              <a:rPr lang="ru-RU" sz="2800" dirty="0" err="1"/>
              <a:t>монастирю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перша з </a:t>
            </a:r>
            <a:r>
              <a:rPr lang="ru-RU" sz="2800" dirty="0" err="1"/>
              <a:t>відомих</a:t>
            </a:r>
            <a:r>
              <a:rPr lang="ru-RU" sz="2800" dirty="0"/>
              <a:t> </a:t>
            </a:r>
            <a:r>
              <a:rPr lang="ru-RU" sz="2800" dirty="0" err="1"/>
              <a:t>згадок</a:t>
            </a:r>
            <a:r>
              <a:rPr lang="ru-RU" sz="2800" dirty="0"/>
              <a:t> про </a:t>
            </a:r>
            <a:r>
              <a:rPr lang="ru-RU" sz="2800" dirty="0" err="1"/>
              <a:t>друкарство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і </a:t>
            </a:r>
            <a:r>
              <a:rPr lang="ru-RU" sz="2800" dirty="0" err="1"/>
              <a:t>Львові</a:t>
            </a:r>
            <a:r>
              <a:rPr lang="ru-RU" sz="2800" dirty="0"/>
              <a:t> </a:t>
            </a:r>
            <a:r>
              <a:rPr lang="ru-RU" sz="2800" dirty="0" err="1"/>
              <a:t>зокрема</a:t>
            </a:r>
            <a:r>
              <a:rPr lang="ru-RU" sz="2800" dirty="0"/>
              <a:t> (</a:t>
            </a:r>
            <a:r>
              <a:rPr lang="ru-RU" sz="2800" dirty="0" err="1"/>
              <a:t>уявний</a:t>
            </a:r>
            <a:r>
              <a:rPr lang="ru-RU" sz="2800" dirty="0"/>
              <a:t> портрет </a:t>
            </a:r>
            <a:r>
              <a:rPr lang="ru-RU" sz="2800" dirty="0" err="1"/>
              <a:t>першодрукаря</a:t>
            </a:r>
            <a:r>
              <a:rPr lang="ru-RU" sz="2800" dirty="0"/>
              <a:t> Степана </a:t>
            </a:r>
            <a:r>
              <a:rPr lang="ru-RU" sz="2800" dirty="0" err="1"/>
              <a:t>Драпана</a:t>
            </a:r>
            <a:r>
              <a:rPr lang="ru-RU" sz="2800" dirty="0"/>
              <a:t> у </a:t>
            </a:r>
            <a:r>
              <a:rPr lang="ru-RU" sz="2800" dirty="0" err="1"/>
              <a:t>майстерні</a:t>
            </a:r>
            <a:r>
              <a:rPr lang="ru-RU" sz="2800" dirty="0"/>
              <a:t> </a:t>
            </a:r>
            <a:r>
              <a:rPr lang="ru-RU" sz="2800" dirty="0" err="1"/>
              <a:t>створений</a:t>
            </a:r>
            <a:r>
              <a:rPr lang="ru-RU" sz="2800" dirty="0"/>
              <a:t> </a:t>
            </a:r>
            <a:r>
              <a:rPr lang="ru-RU" sz="2800" dirty="0" err="1"/>
              <a:t>сьогодні</a:t>
            </a:r>
            <a:r>
              <a:rPr lang="ru-RU" sz="2800" dirty="0"/>
              <a:t> в рамках проекту «</a:t>
            </a:r>
            <a:r>
              <a:rPr lang="ru-RU" sz="2800" dirty="0" err="1"/>
              <a:t>Українці</a:t>
            </a:r>
            <a:r>
              <a:rPr lang="ru-RU" sz="2800" dirty="0"/>
              <a:t> у </a:t>
            </a:r>
            <a:r>
              <a:rPr lang="ru-RU" sz="2800" dirty="0" err="1"/>
              <a:t>світі</a:t>
            </a:r>
            <a:r>
              <a:rPr lang="ru-RU" sz="2800" dirty="0"/>
              <a:t>»), </a:t>
            </a:r>
            <a:r>
              <a:rPr lang="ru-RU" sz="2800" dirty="0" err="1"/>
              <a:t>хоча</a:t>
            </a:r>
            <a:r>
              <a:rPr lang="ru-RU" sz="2800" dirty="0"/>
              <a:t> і </a:t>
            </a:r>
            <a:r>
              <a:rPr lang="ru-RU" sz="2800" dirty="0" err="1"/>
              <a:t>значної</a:t>
            </a:r>
            <a:r>
              <a:rPr lang="ru-RU" sz="2800" dirty="0"/>
              <a:t> </a:t>
            </a:r>
            <a:r>
              <a:rPr lang="ru-RU" sz="2800" dirty="0" err="1"/>
              <a:t>лепти</a:t>
            </a:r>
            <a:r>
              <a:rPr lang="ru-RU" sz="2800" dirty="0"/>
              <a:t> в </a:t>
            </a:r>
            <a:r>
              <a:rPr lang="ru-RU" sz="2800" dirty="0" err="1"/>
              <a:t>розвій</a:t>
            </a:r>
            <a:r>
              <a:rPr lang="ru-RU" sz="2800" dirty="0"/>
              <a:t> </a:t>
            </a:r>
            <a:r>
              <a:rPr lang="ru-RU" sz="2800" dirty="0" err="1"/>
              <a:t>друкарства</a:t>
            </a:r>
            <a:r>
              <a:rPr lang="ru-RU" sz="2800" dirty="0"/>
              <a:t> </a:t>
            </a:r>
            <a:r>
              <a:rPr lang="ru-RU" sz="2800" dirty="0" err="1"/>
              <a:t>ця</a:t>
            </a:r>
            <a:r>
              <a:rPr lang="ru-RU" sz="2800" dirty="0"/>
              <a:t> </a:t>
            </a:r>
            <a:r>
              <a:rPr lang="ru-RU" sz="2800" dirty="0" err="1"/>
              <a:t>подія</a:t>
            </a:r>
            <a:r>
              <a:rPr lang="ru-RU" sz="2800" dirty="0"/>
              <a:t> не дала.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23112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Поява книгодрукарень на теренах 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9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271933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23528" y="1600200"/>
            <a:ext cx="5904656" cy="3733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межах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появу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першої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друкарні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причисляють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львівському</a:t>
            </a:r>
            <a:r>
              <a:rPr lang="ru-RU" sz="2000" dirty="0">
                <a:solidFill>
                  <a:schemeClr val="tx1"/>
                </a:solidFill>
              </a:rPr>
              <a:t> братству, коли у 1460 </a:t>
            </a:r>
            <a:r>
              <a:rPr lang="ru-RU" sz="2000" dirty="0" err="1">
                <a:solidFill>
                  <a:schemeClr val="tx1"/>
                </a:solidFill>
              </a:rPr>
              <a:t>році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львівський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міщанин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Дропан</a:t>
            </a:r>
            <a:r>
              <a:rPr lang="ru-RU" sz="2000" dirty="0">
                <a:solidFill>
                  <a:schemeClr val="tx1"/>
                </a:solidFill>
              </a:rPr>
              <a:t> Степан </a:t>
            </a:r>
            <a:r>
              <a:rPr lang="ru-RU" sz="2000" dirty="0" err="1">
                <a:solidFill>
                  <a:schemeClr val="tx1"/>
                </a:solidFill>
              </a:rPr>
              <a:t>подарував</a:t>
            </a:r>
            <a:r>
              <a:rPr lang="ru-RU" sz="2000" dirty="0">
                <a:solidFill>
                  <a:schemeClr val="tx1"/>
                </a:solidFill>
              </a:rPr>
              <a:t> свою </a:t>
            </a:r>
            <a:r>
              <a:rPr lang="ru-RU" sz="2000" dirty="0" err="1">
                <a:solidFill>
                  <a:schemeClr val="tx1"/>
                </a:solidFill>
              </a:rPr>
              <a:t>друкарню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львівському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Онуфріївському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монастирю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перша з </a:t>
            </a:r>
            <a:r>
              <a:rPr lang="ru-RU" sz="2000" dirty="0" err="1">
                <a:solidFill>
                  <a:schemeClr val="tx1"/>
                </a:solidFill>
              </a:rPr>
              <a:t>відомих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згадок</a:t>
            </a:r>
            <a:r>
              <a:rPr lang="ru-RU" sz="2000" dirty="0">
                <a:solidFill>
                  <a:schemeClr val="tx1"/>
                </a:solidFill>
              </a:rPr>
              <a:t> про </a:t>
            </a:r>
            <a:r>
              <a:rPr lang="ru-RU" sz="2000" dirty="0" err="1">
                <a:solidFill>
                  <a:schemeClr val="tx1"/>
                </a:solidFill>
              </a:rPr>
              <a:t>друкарство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Україні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Львові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зокрема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уявний</a:t>
            </a:r>
            <a:r>
              <a:rPr lang="ru-RU" sz="2000" dirty="0">
                <a:solidFill>
                  <a:schemeClr val="tx1"/>
                </a:solidFill>
              </a:rPr>
              <a:t> портрет </a:t>
            </a:r>
            <a:r>
              <a:rPr lang="ru-RU" sz="2000" dirty="0" err="1">
                <a:solidFill>
                  <a:schemeClr val="tx1"/>
                </a:solidFill>
              </a:rPr>
              <a:t>першодрукаря</a:t>
            </a:r>
            <a:r>
              <a:rPr lang="ru-RU" sz="2000" dirty="0">
                <a:solidFill>
                  <a:schemeClr val="tx1"/>
                </a:solidFill>
              </a:rPr>
              <a:t> Степана </a:t>
            </a:r>
            <a:r>
              <a:rPr lang="ru-RU" sz="2000" dirty="0" err="1">
                <a:solidFill>
                  <a:schemeClr val="tx1"/>
                </a:solidFill>
              </a:rPr>
              <a:t>Драпана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майстерні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створений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сьогодні</a:t>
            </a:r>
            <a:r>
              <a:rPr lang="ru-RU" sz="2000" dirty="0">
                <a:solidFill>
                  <a:schemeClr val="tx1"/>
                </a:solidFill>
              </a:rPr>
              <a:t> в рамках проекту «</a:t>
            </a:r>
            <a:r>
              <a:rPr lang="ru-RU" sz="2000" dirty="0" err="1">
                <a:solidFill>
                  <a:schemeClr val="tx1"/>
                </a:solidFill>
              </a:rPr>
              <a:t>Українці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світі</a:t>
            </a:r>
            <a:r>
              <a:rPr lang="ru-RU" sz="2000" dirty="0">
                <a:solidFill>
                  <a:schemeClr val="tx1"/>
                </a:solidFill>
              </a:rPr>
              <a:t>»), </a:t>
            </a:r>
            <a:r>
              <a:rPr lang="ru-RU" sz="2000" dirty="0" err="1">
                <a:solidFill>
                  <a:schemeClr val="tx1"/>
                </a:solidFill>
              </a:rPr>
              <a:t>хоча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значної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лепти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розвій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друкарства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подія</a:t>
            </a:r>
            <a:r>
              <a:rPr lang="ru-RU" sz="2000" dirty="0">
                <a:solidFill>
                  <a:schemeClr val="tx1"/>
                </a:solidFill>
              </a:rPr>
              <a:t> не дала.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668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Друкарня заснована Іваном </a:t>
            </a:r>
            <a:r>
              <a:rPr lang="uk-UA" sz="2400" dirty="0" err="1" smtClean="0"/>
              <a:t>Фудоровим</a:t>
            </a:r>
            <a:endParaRPr lang="ru-RU" sz="2400" dirty="0"/>
          </a:p>
        </p:txBody>
      </p:sp>
      <p:pic>
        <p:nvPicPr>
          <p:cNvPr id="5" name="Picture 2" descr="D:\User\Desktop\73113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3"/>
            <a:ext cx="2664296" cy="47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8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книгодрукування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ілюструється</a:t>
            </a:r>
            <a:r>
              <a:rPr lang="ru-RU" sz="2000" dirty="0"/>
              <a:t> такими цифрами. </a:t>
            </a:r>
            <a:r>
              <a:rPr lang="ru-RU" sz="2000" dirty="0" err="1"/>
              <a:t>Якщо</a:t>
            </a:r>
            <a:r>
              <a:rPr lang="ru-RU" sz="2000" dirty="0"/>
              <a:t> за 30 </a:t>
            </a:r>
            <a:r>
              <a:rPr lang="ru-RU" sz="2000" dirty="0" err="1"/>
              <a:t>років</a:t>
            </a:r>
            <a:r>
              <a:rPr lang="ru-RU" sz="2000" dirty="0"/>
              <a:t> (1574-1605 </a:t>
            </a:r>
            <a:r>
              <a:rPr lang="ru-RU" sz="2000" dirty="0" err="1"/>
              <a:t>рр</a:t>
            </a:r>
            <a:r>
              <a:rPr lang="ru-RU" sz="2000" dirty="0"/>
              <a:t>.) </a:t>
            </a:r>
            <a:r>
              <a:rPr lang="ru-RU" sz="2000" dirty="0" err="1"/>
              <a:t>друкована</a:t>
            </a:r>
            <a:r>
              <a:rPr lang="ru-RU" sz="2000" dirty="0"/>
              <a:t> </a:t>
            </a:r>
            <a:r>
              <a:rPr lang="ru-RU" sz="2000" dirty="0" err="1"/>
              <a:t>продукція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друкарень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знаходилася</a:t>
            </a:r>
            <a:r>
              <a:rPr lang="ru-RU" sz="2000" dirty="0"/>
              <a:t> в межах 460 </a:t>
            </a:r>
            <a:r>
              <a:rPr lang="ru-RU" sz="2000" dirty="0" err="1"/>
              <a:t>друкарських</a:t>
            </a:r>
            <a:r>
              <a:rPr lang="ru-RU" sz="2000" dirty="0"/>
              <a:t> </a:t>
            </a:r>
            <a:r>
              <a:rPr lang="ru-RU" sz="2000" dirty="0" err="1"/>
              <a:t>аркушів</a:t>
            </a:r>
            <a:r>
              <a:rPr lang="ru-RU" sz="2000" dirty="0"/>
              <a:t> (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</a:t>
            </a:r>
            <a:r>
              <a:rPr lang="ru-RU" sz="2000" dirty="0" err="1"/>
              <a:t>еквівалентно</a:t>
            </a:r>
            <a:r>
              <a:rPr lang="ru-RU" sz="2000" dirty="0"/>
              <a:t> 46 </a:t>
            </a:r>
            <a:r>
              <a:rPr lang="ru-RU" sz="2000" dirty="0" err="1"/>
              <a:t>сучасним</a:t>
            </a:r>
            <a:r>
              <a:rPr lang="ru-RU" sz="2000" dirty="0"/>
              <a:t> книгам на 150 </a:t>
            </a:r>
            <a:r>
              <a:rPr lang="ru-RU" sz="2000" dirty="0" err="1"/>
              <a:t>стор</a:t>
            </a:r>
            <a:r>
              <a:rPr lang="ru-RU" sz="2000" dirty="0"/>
              <a:t>.), то </a:t>
            </a:r>
            <a:r>
              <a:rPr lang="ru-RU" sz="2000" dirty="0" err="1"/>
              <a:t>тільки</a:t>
            </a:r>
            <a:r>
              <a:rPr lang="ru-RU" sz="2000" dirty="0"/>
              <a:t> за 5 </a:t>
            </a:r>
            <a:r>
              <a:rPr lang="ru-RU" sz="2000" dirty="0" err="1"/>
              <a:t>років</a:t>
            </a:r>
            <a:r>
              <a:rPr lang="ru-RU" sz="2000" dirty="0"/>
              <a:t> (1636-1640 </a:t>
            </a:r>
            <a:r>
              <a:rPr lang="ru-RU" sz="2000" dirty="0" err="1"/>
              <a:t>рр</a:t>
            </a:r>
            <a:r>
              <a:rPr lang="ru-RU" sz="2000" dirty="0"/>
              <a:t>.) –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1927 </a:t>
            </a:r>
            <a:r>
              <a:rPr lang="ru-RU" sz="2000" dirty="0" err="1"/>
              <a:t>друк</a:t>
            </a:r>
            <a:r>
              <a:rPr lang="ru-RU" sz="2000" dirty="0"/>
              <a:t>. </a:t>
            </a:r>
            <a:r>
              <a:rPr lang="ru-RU" sz="2000" dirty="0" err="1"/>
              <a:t>аркушів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Поряд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стаціонарними</a:t>
            </a:r>
            <a:r>
              <a:rPr lang="ru-RU" sz="2000" dirty="0"/>
              <a:t> </a:t>
            </a:r>
            <a:r>
              <a:rPr lang="ru-RU" sz="2000" dirty="0" err="1"/>
              <a:t>друкарнями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пересувні</a:t>
            </a:r>
            <a:r>
              <a:rPr lang="ru-RU" sz="2000" dirty="0"/>
              <a:t>. До </a:t>
            </a:r>
            <a:r>
              <a:rPr lang="ru-RU" sz="2000" dirty="0" err="1"/>
              <a:t>середини</a:t>
            </a:r>
            <a:r>
              <a:rPr lang="ru-RU" sz="2000" dirty="0"/>
              <a:t> </a:t>
            </a:r>
            <a:r>
              <a:rPr lang="en-US" sz="2000" dirty="0"/>
              <a:t>XVII </a:t>
            </a:r>
            <a:r>
              <a:rPr lang="ru-RU" sz="2000" dirty="0"/>
              <a:t>ст. </a:t>
            </a:r>
            <a:r>
              <a:rPr lang="ru-RU" sz="2000" dirty="0" err="1"/>
              <a:t>нараховувалося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40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друкарень</a:t>
            </a:r>
            <a:r>
              <a:rPr lang="ru-RU" sz="2000" dirty="0"/>
              <a:t>. </a:t>
            </a:r>
            <a:r>
              <a:rPr lang="ru-RU" sz="2000" dirty="0" err="1"/>
              <a:t>Найбільшу</a:t>
            </a:r>
            <a:r>
              <a:rPr lang="ru-RU" sz="2000" dirty="0"/>
              <a:t> питому вагу у </a:t>
            </a:r>
            <a:r>
              <a:rPr lang="ru-RU" sz="2000" dirty="0" err="1"/>
              <a:t>друкарській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книги </a:t>
            </a:r>
            <a:r>
              <a:rPr lang="ru-RU" sz="2000" dirty="0" err="1"/>
              <a:t>релігійного</a:t>
            </a:r>
            <a:r>
              <a:rPr lang="ru-RU" sz="2000" dirty="0"/>
              <a:t> характеру, але </a:t>
            </a:r>
            <a:r>
              <a:rPr lang="ru-RU" sz="2000" dirty="0" err="1"/>
              <a:t>видавалися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наукові</a:t>
            </a:r>
            <a:r>
              <a:rPr lang="ru-RU" sz="2000" dirty="0"/>
              <a:t> </a:t>
            </a:r>
            <a:r>
              <a:rPr lang="ru-RU" sz="2000" dirty="0" err="1"/>
              <a:t>трактати</a:t>
            </a:r>
            <a:r>
              <a:rPr lang="ru-RU" sz="2000" dirty="0"/>
              <a:t>, </a:t>
            </a:r>
            <a:r>
              <a:rPr lang="ru-RU" sz="2000" dirty="0" err="1"/>
              <a:t>довідники</a:t>
            </a:r>
            <a:r>
              <a:rPr lang="ru-RU" sz="2000" dirty="0"/>
              <a:t>, </a:t>
            </a:r>
            <a:r>
              <a:rPr lang="ru-RU" sz="2000" dirty="0" err="1"/>
              <a:t>календарі</a:t>
            </a:r>
            <a:r>
              <a:rPr lang="ru-RU" sz="2000" dirty="0"/>
              <a:t>, </a:t>
            </a:r>
            <a:r>
              <a:rPr lang="ru-RU" sz="2000" dirty="0" err="1"/>
              <a:t>підручники</a:t>
            </a:r>
            <a:r>
              <a:rPr lang="ru-RU" sz="2000" dirty="0"/>
              <a:t>. </a:t>
            </a:r>
            <a:r>
              <a:rPr lang="ru-RU" sz="2000" dirty="0" err="1"/>
              <a:t>Деякі</a:t>
            </a:r>
            <a:r>
              <a:rPr lang="ru-RU" sz="2000" dirty="0"/>
              <a:t> з </a:t>
            </a:r>
            <a:r>
              <a:rPr lang="ru-RU" sz="2000" dirty="0" err="1"/>
              <a:t>підручників</a:t>
            </a:r>
            <a:r>
              <a:rPr lang="ru-RU" sz="2000" dirty="0"/>
              <a:t> </a:t>
            </a:r>
            <a:r>
              <a:rPr lang="ru-RU" sz="2000" dirty="0" err="1"/>
              <a:t>відігравали</a:t>
            </a:r>
            <a:r>
              <a:rPr lang="ru-RU" sz="2000" dirty="0"/>
              <a:t> </a:t>
            </a:r>
            <a:r>
              <a:rPr lang="ru-RU" sz="2000" dirty="0" err="1"/>
              <a:t>важливу</a:t>
            </a:r>
            <a:r>
              <a:rPr lang="ru-RU" sz="2000" dirty="0"/>
              <a:t> роль в </a:t>
            </a:r>
            <a:r>
              <a:rPr lang="ru-RU" sz="2000" dirty="0" err="1"/>
              <a:t>освіті</a:t>
            </a:r>
            <a:r>
              <a:rPr lang="ru-RU" sz="2000" dirty="0"/>
              <a:t>. Так, </a:t>
            </a:r>
            <a:r>
              <a:rPr lang="ru-RU" sz="2000" dirty="0" err="1"/>
              <a:t>граматику</a:t>
            </a:r>
            <a:r>
              <a:rPr lang="ru-RU" sz="2000" dirty="0"/>
              <a:t>, автором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М.Смотрицький</a:t>
            </a:r>
            <a:r>
              <a:rPr lang="ru-RU" sz="2000" dirty="0"/>
              <a:t> (1619 р.), М. Ломоносов назвав “вратами </a:t>
            </a:r>
            <a:r>
              <a:rPr lang="ru-RU" sz="2000" dirty="0" err="1"/>
              <a:t>вченості</a:t>
            </a:r>
            <a:r>
              <a:rPr lang="ru-RU" sz="2000" dirty="0"/>
              <a:t>”. Вона </a:t>
            </a:r>
            <a:r>
              <a:rPr lang="ru-RU" sz="2000" dirty="0" err="1"/>
              <a:t>перевидавалася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150 </a:t>
            </a:r>
            <a:r>
              <a:rPr lang="ru-RU" sz="2000" dirty="0" err="1"/>
              <a:t>років</a:t>
            </a:r>
            <a:r>
              <a:rPr lang="ru-RU" sz="2000" dirty="0"/>
              <a:t> практично у </a:t>
            </a:r>
            <a:r>
              <a:rPr lang="ru-RU" sz="2000" dirty="0" err="1"/>
              <a:t>незмінному</a:t>
            </a:r>
            <a:r>
              <a:rPr lang="ru-RU" sz="2000" dirty="0"/>
              <a:t> </a:t>
            </a:r>
            <a:r>
              <a:rPr lang="ru-RU" sz="2000" dirty="0" err="1"/>
              <a:t>вигляді</a:t>
            </a:r>
            <a:r>
              <a:rPr lang="ru-RU" sz="2000" dirty="0"/>
              <a:t>. </a:t>
            </a:r>
            <a:r>
              <a:rPr lang="ru-RU" sz="2000" dirty="0" err="1"/>
              <a:t>Примітний</a:t>
            </a:r>
            <a:r>
              <a:rPr lang="ru-RU" sz="2000" dirty="0"/>
              <a:t> той факт,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домашніх</a:t>
            </a:r>
            <a:r>
              <a:rPr lang="ru-RU" sz="2000" dirty="0"/>
              <a:t> </a:t>
            </a:r>
            <a:r>
              <a:rPr lang="ru-RU" sz="2000" dirty="0" err="1"/>
              <a:t>бібліотеках</a:t>
            </a:r>
            <a:r>
              <a:rPr lang="ru-RU" sz="2000" dirty="0"/>
              <a:t> </a:t>
            </a:r>
            <a:r>
              <a:rPr lang="ru-RU" sz="2000" dirty="0" err="1"/>
              <a:t>багатих</a:t>
            </a:r>
            <a:r>
              <a:rPr lang="ru-RU" sz="2000" dirty="0"/>
              <a:t> </a:t>
            </a:r>
            <a:r>
              <a:rPr lang="ru-RU" sz="2000" dirty="0" err="1"/>
              <a:t>львівських</a:t>
            </a:r>
            <a:r>
              <a:rPr lang="ru-RU" sz="2000" dirty="0"/>
              <a:t> </a:t>
            </a:r>
            <a:r>
              <a:rPr lang="ru-RU" sz="2000" dirty="0" err="1"/>
              <a:t>міщан</a:t>
            </a:r>
            <a:r>
              <a:rPr lang="ru-RU" sz="2000" dirty="0"/>
              <a:t> </a:t>
            </a:r>
            <a:r>
              <a:rPr lang="ru-RU" sz="2000" dirty="0" err="1"/>
              <a:t>нараховувалися</a:t>
            </a:r>
            <a:r>
              <a:rPr lang="ru-RU" sz="2000" dirty="0"/>
              <a:t> десятки і </a:t>
            </a:r>
            <a:r>
              <a:rPr lang="ru-RU" sz="2000" dirty="0" err="1"/>
              <a:t>сотні</a:t>
            </a:r>
            <a:r>
              <a:rPr lang="ru-RU" sz="2000" dirty="0"/>
              <a:t> книг.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Розвиток книгодрукування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215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700" dirty="0" err="1"/>
              <a:t>Львівський</a:t>
            </a:r>
            <a:r>
              <a:rPr lang="ru-RU" sz="1700" dirty="0"/>
              <a:t> Апостол (</a:t>
            </a:r>
            <a:r>
              <a:rPr lang="ru-RU" sz="1700" dirty="0" err="1"/>
              <a:t>Діяння</a:t>
            </a:r>
            <a:r>
              <a:rPr lang="ru-RU" sz="1700" dirty="0"/>
              <a:t> та </a:t>
            </a:r>
            <a:r>
              <a:rPr lang="ru-RU" sz="1700" dirty="0" err="1"/>
              <a:t>послання</a:t>
            </a:r>
            <a:r>
              <a:rPr lang="ru-RU" sz="1700" dirty="0"/>
              <a:t> </a:t>
            </a:r>
            <a:r>
              <a:rPr lang="ru-RU" sz="1700" dirty="0" err="1"/>
              <a:t>апостольські</a:t>
            </a:r>
            <a:r>
              <a:rPr lang="ru-RU" sz="1700" dirty="0"/>
              <a:t>) 1574 року </a:t>
            </a:r>
            <a:r>
              <a:rPr lang="ru-RU" sz="1700" dirty="0" err="1"/>
              <a:t>традиційно</a:t>
            </a:r>
            <a:r>
              <a:rPr lang="ru-RU" sz="1700" dirty="0"/>
              <a:t> </a:t>
            </a:r>
            <a:r>
              <a:rPr lang="ru-RU" sz="1700" dirty="0" err="1"/>
              <a:t>вважається</a:t>
            </a:r>
            <a:r>
              <a:rPr lang="ru-RU" sz="1700" dirty="0"/>
              <a:t> </a:t>
            </a:r>
            <a:r>
              <a:rPr lang="ru-RU" sz="1700" dirty="0" err="1"/>
              <a:t>найдавнішою</a:t>
            </a:r>
            <a:r>
              <a:rPr lang="ru-RU" sz="1700" dirty="0"/>
              <a:t> </a:t>
            </a:r>
            <a:r>
              <a:rPr lang="ru-RU" sz="1700" dirty="0" err="1"/>
              <a:t>датованою</a:t>
            </a:r>
            <a:r>
              <a:rPr lang="ru-RU" sz="1700" dirty="0"/>
              <a:t> книгою, виданою в </a:t>
            </a:r>
            <a:r>
              <a:rPr lang="ru-RU" sz="1700" dirty="0" err="1"/>
              <a:t>українських</a:t>
            </a:r>
            <a:r>
              <a:rPr lang="ru-RU" sz="1700" dirty="0"/>
              <a:t> землях. </a:t>
            </a:r>
            <a:r>
              <a:rPr lang="ru-RU" sz="1700" dirty="0" err="1"/>
              <a:t>Друкувалась</a:t>
            </a:r>
            <a:r>
              <a:rPr lang="ru-RU" sz="1700" dirty="0"/>
              <a:t> книга на </a:t>
            </a:r>
            <a:r>
              <a:rPr lang="ru-RU" sz="1700" dirty="0" err="1"/>
              <a:t>кошти</a:t>
            </a:r>
            <a:r>
              <a:rPr lang="ru-RU" sz="1700" dirty="0"/>
              <a:t> самого Федорова, </a:t>
            </a: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йому</a:t>
            </a:r>
            <a:r>
              <a:rPr lang="ru-RU" sz="1700" dirty="0"/>
              <a:t> </a:t>
            </a:r>
            <a:r>
              <a:rPr lang="ru-RU" sz="1700" dirty="0" err="1"/>
              <a:t>допомагали</a:t>
            </a:r>
            <a:r>
              <a:rPr lang="ru-RU" sz="1700" dirty="0"/>
              <a:t> </a:t>
            </a:r>
            <a:r>
              <a:rPr lang="ru-RU" sz="1700" dirty="0" err="1"/>
              <a:t>львів’яни</a:t>
            </a:r>
            <a:r>
              <a:rPr lang="ru-RU" sz="1700" dirty="0"/>
              <a:t>. </a:t>
            </a:r>
            <a:endParaRPr lang="ru-RU" sz="1700" dirty="0" smtClean="0"/>
          </a:p>
          <a:p>
            <a:r>
              <a:rPr lang="ru-RU" sz="1700" dirty="0" err="1" smtClean="0"/>
              <a:t>Загалом</a:t>
            </a:r>
            <a:r>
              <a:rPr lang="ru-RU" sz="1700" dirty="0" smtClean="0"/>
              <a:t> </a:t>
            </a:r>
            <a:r>
              <a:rPr lang="ru-RU" sz="1700" dirty="0"/>
              <a:t>«Апостол» – </a:t>
            </a:r>
            <a:r>
              <a:rPr lang="ru-RU" sz="1700" dirty="0" err="1"/>
              <a:t>це</a:t>
            </a:r>
            <a:r>
              <a:rPr lang="ru-RU" sz="1700" dirty="0"/>
              <a:t> </a:t>
            </a:r>
            <a:r>
              <a:rPr lang="ru-RU" sz="1700" dirty="0" err="1"/>
              <a:t>літургійний</a:t>
            </a:r>
            <a:r>
              <a:rPr lang="ru-RU" sz="1700" dirty="0"/>
              <a:t> текст для </a:t>
            </a:r>
            <a:r>
              <a:rPr lang="ru-RU" sz="1700" dirty="0" err="1"/>
              <a:t>ведення</a:t>
            </a:r>
            <a:r>
              <a:rPr lang="ru-RU" sz="1700" dirty="0"/>
              <a:t> православного </a:t>
            </a:r>
            <a:r>
              <a:rPr lang="ru-RU" sz="1700" dirty="0" err="1"/>
              <a:t>богослужіння</a:t>
            </a:r>
            <a:r>
              <a:rPr lang="ru-RU" sz="1700" dirty="0"/>
              <a:t>. </a:t>
            </a:r>
            <a:r>
              <a:rPr lang="ru-RU" sz="1700" dirty="0" err="1"/>
              <a:t>Надрукований</a:t>
            </a:r>
            <a:r>
              <a:rPr lang="ru-RU" sz="1700" dirty="0"/>
              <a:t> на 278 </a:t>
            </a:r>
            <a:r>
              <a:rPr lang="ru-RU" sz="1700" dirty="0" err="1"/>
              <a:t>аркушах</a:t>
            </a:r>
            <a:r>
              <a:rPr lang="ru-RU" sz="1700" dirty="0"/>
              <a:t> по 25 </a:t>
            </a:r>
            <a:r>
              <a:rPr lang="ru-RU" sz="1700" dirty="0" err="1"/>
              <a:t>рядків</a:t>
            </a:r>
            <a:r>
              <a:rPr lang="ru-RU" sz="1700" dirty="0"/>
              <a:t> тексту на </a:t>
            </a:r>
            <a:r>
              <a:rPr lang="ru-RU" sz="1700" dirty="0" err="1"/>
              <a:t>кожній</a:t>
            </a:r>
            <a:r>
              <a:rPr lang="ru-RU" sz="1700" dirty="0"/>
              <a:t> </a:t>
            </a:r>
            <a:r>
              <a:rPr lang="ru-RU" sz="1700" dirty="0" err="1"/>
              <a:t>сторінці</a:t>
            </a:r>
            <a:r>
              <a:rPr lang="ru-RU" sz="1700" dirty="0"/>
              <a:t>. </a:t>
            </a:r>
            <a:endParaRPr lang="ru-RU" sz="1700" dirty="0" smtClean="0"/>
          </a:p>
          <a:p>
            <a:r>
              <a:rPr lang="ru-RU" sz="1700" dirty="0" err="1" smtClean="0"/>
              <a:t>Львівський</a:t>
            </a:r>
            <a:r>
              <a:rPr lang="ru-RU" sz="1700" dirty="0" smtClean="0"/>
              <a:t> </a:t>
            </a:r>
            <a:r>
              <a:rPr lang="ru-RU" sz="1700" dirty="0"/>
              <a:t>Апостол Федорова </a:t>
            </a:r>
            <a:r>
              <a:rPr lang="ru-RU" sz="1700" dirty="0" err="1"/>
              <a:t>мав</a:t>
            </a:r>
            <a:r>
              <a:rPr lang="ru-RU" sz="1700" dirty="0"/>
              <a:t> </a:t>
            </a:r>
            <a:r>
              <a:rPr lang="ru-RU" sz="1700" dirty="0" err="1"/>
              <a:t>неабияке</a:t>
            </a:r>
            <a:r>
              <a:rPr lang="ru-RU" sz="1700" dirty="0"/>
              <a:t> </a:t>
            </a:r>
            <a:r>
              <a:rPr lang="ru-RU" sz="1700" dirty="0" err="1"/>
              <a:t>художнє</a:t>
            </a:r>
            <a:r>
              <a:rPr lang="ru-RU" sz="1700" dirty="0"/>
              <a:t> </a:t>
            </a:r>
            <a:r>
              <a:rPr lang="ru-RU" sz="1700" dirty="0" err="1"/>
              <a:t>оформлення</a:t>
            </a:r>
            <a:r>
              <a:rPr lang="ru-RU" sz="1700" dirty="0"/>
              <a:t> – </a:t>
            </a:r>
            <a:r>
              <a:rPr lang="ru-RU" sz="1700" dirty="0" err="1"/>
              <a:t>гравюри</a:t>
            </a:r>
            <a:r>
              <a:rPr lang="ru-RU" sz="1700" dirty="0"/>
              <a:t>, </a:t>
            </a:r>
            <a:r>
              <a:rPr lang="ru-RU" sz="1700" dirty="0" err="1"/>
              <a:t>герби</a:t>
            </a:r>
            <a:r>
              <a:rPr lang="ru-RU" sz="1700" dirty="0"/>
              <a:t> </a:t>
            </a:r>
            <a:r>
              <a:rPr lang="ru-RU" sz="1700" dirty="0" err="1"/>
              <a:t>його</a:t>
            </a:r>
            <a:r>
              <a:rPr lang="ru-RU" sz="1700" dirty="0"/>
              <a:t> покровителя Г. Ходкевича, </a:t>
            </a:r>
            <a:r>
              <a:rPr lang="ru-RU" sz="1700" dirty="0" err="1"/>
              <a:t>зображення</a:t>
            </a:r>
            <a:r>
              <a:rPr lang="ru-RU" sz="1700" dirty="0"/>
              <a:t> апостола Луки, герб Львова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Книга </a:t>
            </a:r>
            <a:r>
              <a:rPr lang="ru-RU" sz="1700" dirty="0" err="1"/>
              <a:t>надрукована</a:t>
            </a:r>
            <a:r>
              <a:rPr lang="ru-RU" sz="1700" dirty="0"/>
              <a:t> </a:t>
            </a:r>
            <a:r>
              <a:rPr lang="ru-RU" sz="1700" dirty="0" err="1"/>
              <a:t>двома</a:t>
            </a:r>
            <a:r>
              <a:rPr lang="ru-RU" sz="1700" dirty="0"/>
              <a:t> </a:t>
            </a:r>
            <a:r>
              <a:rPr lang="ru-RU" sz="1700" dirty="0" err="1"/>
              <a:t>фарбами</a:t>
            </a:r>
            <a:r>
              <a:rPr lang="ru-RU" sz="1700" dirty="0"/>
              <a:t> – </a:t>
            </a:r>
            <a:r>
              <a:rPr lang="ru-RU" sz="1700" dirty="0" err="1"/>
              <a:t>чорною</a:t>
            </a:r>
            <a:r>
              <a:rPr lang="ru-RU" sz="1700" dirty="0"/>
              <a:t> та </a:t>
            </a:r>
            <a:r>
              <a:rPr lang="ru-RU" sz="1700" dirty="0" err="1"/>
              <a:t>червоною</a:t>
            </a:r>
            <a:r>
              <a:rPr lang="ru-RU" sz="1700" dirty="0"/>
              <a:t>. </a:t>
            </a:r>
            <a:r>
              <a:rPr lang="ru-RU" sz="1700" dirty="0" err="1"/>
              <a:t>Дзеркальний</a:t>
            </a:r>
            <a:r>
              <a:rPr lang="ru-RU" sz="1700" dirty="0"/>
              <a:t> </a:t>
            </a:r>
            <a:r>
              <a:rPr lang="ru-RU" sz="1700" dirty="0" err="1"/>
              <a:t>набір</a:t>
            </a:r>
            <a:r>
              <a:rPr lang="ru-RU" sz="1700" dirty="0"/>
              <a:t> шрифту </a:t>
            </a:r>
            <a:r>
              <a:rPr lang="ru-RU" sz="1700" dirty="0" err="1"/>
              <a:t>ретельно</a:t>
            </a:r>
            <a:r>
              <a:rPr lang="ru-RU" sz="1700" dirty="0"/>
              <a:t> </a:t>
            </a:r>
            <a:r>
              <a:rPr lang="ru-RU" sz="1700" dirty="0" err="1"/>
              <a:t>вивірений</a:t>
            </a:r>
            <a:r>
              <a:rPr lang="ru-RU" sz="1700" dirty="0"/>
              <a:t>, рядки </a:t>
            </a:r>
            <a:r>
              <a:rPr lang="ru-RU" sz="1700" dirty="0" err="1"/>
              <a:t>рівненькі</a:t>
            </a:r>
            <a:r>
              <a:rPr lang="ru-RU" sz="1700" dirty="0"/>
              <a:t>. </a:t>
            </a:r>
            <a:r>
              <a:rPr lang="ru-RU" sz="1700" dirty="0" err="1"/>
              <a:t>Папір</a:t>
            </a:r>
            <a:r>
              <a:rPr lang="ru-RU" sz="1700" dirty="0"/>
              <a:t> </a:t>
            </a:r>
            <a:r>
              <a:rPr lang="ru-RU" sz="1700" dirty="0" err="1"/>
              <a:t>вироблявся</a:t>
            </a:r>
            <a:r>
              <a:rPr lang="ru-RU" sz="1700" dirty="0"/>
              <a:t> тут же, у </a:t>
            </a:r>
            <a:r>
              <a:rPr lang="ru-RU" sz="1700" dirty="0" err="1"/>
              <a:t>Львові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Тираж книги – </a:t>
            </a:r>
            <a:r>
              <a:rPr lang="ru-RU" sz="1700" dirty="0" err="1"/>
              <a:t>приблизно</a:t>
            </a:r>
            <a:r>
              <a:rPr lang="ru-RU" sz="1700" dirty="0"/>
              <a:t> 1000 – 1200 </a:t>
            </a:r>
            <a:r>
              <a:rPr lang="ru-RU" sz="1700" dirty="0" err="1"/>
              <a:t>примірників</a:t>
            </a:r>
            <a:r>
              <a:rPr lang="ru-RU" sz="1700" dirty="0"/>
              <a:t>. До </a:t>
            </a:r>
            <a:r>
              <a:rPr lang="ru-RU" sz="1700" dirty="0" err="1"/>
              <a:t>сьогодні</a:t>
            </a:r>
            <a:r>
              <a:rPr lang="ru-RU" sz="1700" dirty="0"/>
              <a:t> </a:t>
            </a:r>
            <a:r>
              <a:rPr lang="ru-RU" sz="1700" dirty="0" err="1"/>
              <a:t>збереглось</a:t>
            </a:r>
            <a:r>
              <a:rPr lang="ru-RU" sz="1700" dirty="0"/>
              <a:t> </a:t>
            </a:r>
            <a:r>
              <a:rPr lang="ru-RU" sz="1700" dirty="0" err="1"/>
              <a:t>відомих</a:t>
            </a:r>
            <a:r>
              <a:rPr lang="ru-RU" sz="1700" dirty="0"/>
              <a:t> </a:t>
            </a:r>
            <a:r>
              <a:rPr lang="ru-RU" sz="1700" dirty="0" err="1"/>
              <a:t>екземплярів</a:t>
            </a:r>
            <a:r>
              <a:rPr lang="ru-RU" sz="1700" dirty="0"/>
              <a:t> </a:t>
            </a:r>
            <a:r>
              <a:rPr lang="ru-RU" sz="1700" dirty="0" err="1"/>
              <a:t>лише</a:t>
            </a:r>
            <a:r>
              <a:rPr lang="ru-RU" sz="1700" dirty="0"/>
              <a:t> 120. 5 з них </a:t>
            </a:r>
            <a:r>
              <a:rPr lang="ru-RU" sz="1700" dirty="0" err="1"/>
              <a:t>знаходяться</a:t>
            </a:r>
            <a:r>
              <a:rPr lang="ru-RU" sz="1700" dirty="0"/>
              <a:t> у </a:t>
            </a:r>
            <a:r>
              <a:rPr lang="ru-RU" sz="1700" dirty="0" err="1"/>
              <a:t>відділі</a:t>
            </a:r>
            <a:r>
              <a:rPr lang="ru-RU" sz="1700" dirty="0"/>
              <a:t> </a:t>
            </a:r>
            <a:r>
              <a:rPr lang="ru-RU" sz="1700" dirty="0" err="1"/>
              <a:t>стародруків</a:t>
            </a:r>
            <a:r>
              <a:rPr lang="ru-RU" sz="1700" dirty="0"/>
              <a:t> та </a:t>
            </a:r>
            <a:r>
              <a:rPr lang="ru-RU" sz="1700" dirty="0" err="1"/>
              <a:t>рідкісних</a:t>
            </a:r>
            <a:r>
              <a:rPr lang="ru-RU" sz="1700" dirty="0"/>
              <a:t> </a:t>
            </a:r>
            <a:r>
              <a:rPr lang="ru-RU" sz="1700" dirty="0" err="1"/>
              <a:t>видань</a:t>
            </a:r>
            <a:r>
              <a:rPr lang="ru-RU" sz="1700" dirty="0"/>
              <a:t> </a:t>
            </a:r>
            <a:r>
              <a:rPr lang="ru-RU" sz="1700" dirty="0" err="1"/>
              <a:t>Національної</a:t>
            </a:r>
            <a:r>
              <a:rPr lang="ru-RU" sz="1700" dirty="0"/>
              <a:t> </a:t>
            </a:r>
            <a:r>
              <a:rPr lang="ru-RU" sz="1700" dirty="0" err="1"/>
              <a:t>бібліотеки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 </a:t>
            </a:r>
            <a:r>
              <a:rPr lang="ru-RU" sz="1700" dirty="0" err="1"/>
              <a:t>імені</a:t>
            </a:r>
            <a:r>
              <a:rPr lang="ru-RU" sz="1700" dirty="0"/>
              <a:t> В. І. </a:t>
            </a:r>
            <a:r>
              <a:rPr lang="ru-RU" sz="1700" dirty="0" err="1"/>
              <a:t>Вернадського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Не так давно один з </a:t>
            </a:r>
            <a:r>
              <a:rPr lang="ru-RU" sz="1700" dirty="0" err="1"/>
              <a:t>примірників</a:t>
            </a:r>
            <a:r>
              <a:rPr lang="ru-RU" sz="1700" dirty="0"/>
              <a:t> книги </a:t>
            </a:r>
            <a:r>
              <a:rPr lang="ru-RU" sz="1700" dirty="0" err="1"/>
              <a:t>було</a:t>
            </a:r>
            <a:r>
              <a:rPr lang="ru-RU" sz="1700" dirty="0"/>
              <a:t> </a:t>
            </a:r>
            <a:r>
              <a:rPr lang="ru-RU" sz="1700" dirty="0" err="1"/>
              <a:t>знайдено</a:t>
            </a:r>
            <a:r>
              <a:rPr lang="ru-RU" sz="1700" dirty="0"/>
              <a:t> в </a:t>
            </a:r>
            <a:r>
              <a:rPr lang="ru-RU" sz="1700" dirty="0" err="1"/>
              <a:t>Межигір’ї</a:t>
            </a:r>
            <a:r>
              <a:rPr lang="ru-RU" sz="1700" dirty="0"/>
              <a:t> – </a:t>
            </a:r>
            <a:r>
              <a:rPr lang="ru-RU" sz="1700" dirty="0" err="1"/>
              <a:t>резиденції</a:t>
            </a:r>
            <a:r>
              <a:rPr lang="ru-RU" sz="1700" dirty="0"/>
              <a:t> </a:t>
            </a:r>
            <a:r>
              <a:rPr lang="ru-RU" sz="1700" dirty="0" err="1"/>
              <a:t>екс</a:t>
            </a:r>
            <a:r>
              <a:rPr lang="ru-RU" sz="1700" dirty="0"/>
              <a:t>-президента </a:t>
            </a:r>
            <a:r>
              <a:rPr lang="ru-RU" sz="1700" dirty="0" err="1"/>
              <a:t>України</a:t>
            </a:r>
            <a:r>
              <a:rPr lang="ru-RU" sz="1700" dirty="0"/>
              <a:t> В. Януковича. </a:t>
            </a:r>
            <a:r>
              <a:rPr lang="ru-RU" sz="1700" dirty="0" err="1"/>
              <a:t>Він</a:t>
            </a:r>
            <a:r>
              <a:rPr lang="ru-RU" sz="1700" dirty="0"/>
              <a:t> </a:t>
            </a:r>
            <a:r>
              <a:rPr lang="ru-RU" sz="1700" dirty="0" err="1"/>
              <a:t>переданий</a:t>
            </a:r>
            <a:r>
              <a:rPr lang="ru-RU" sz="1700" dirty="0"/>
              <a:t> Музею книги и </a:t>
            </a:r>
            <a:r>
              <a:rPr lang="ru-RU" sz="1700" dirty="0" err="1"/>
              <a:t>книгодрукування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. </a:t>
            </a:r>
            <a:br>
              <a:rPr lang="ru-RU" sz="1700" dirty="0"/>
            </a:b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Львівський Апостол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169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816424" cy="51145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Іван </a:t>
            </a:r>
            <a:r>
              <a:rPr lang="uk-UA" dirty="0" err="1" smtClean="0"/>
              <a:t>Федоров-</a:t>
            </a:r>
            <a:r>
              <a:rPr lang="uk-UA" dirty="0" smtClean="0"/>
              <a:t> Апостол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04" y="1412776"/>
            <a:ext cx="2692984" cy="2907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04" y="4320121"/>
            <a:ext cx="3629088" cy="21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8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LkYWG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61048"/>
            <a:ext cx="43329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1891" y="1052736"/>
            <a:ext cx="4040188" cy="762000"/>
          </a:xfrm>
        </p:spPr>
        <p:txBody>
          <a:bodyPr/>
          <a:lstStyle/>
          <a:p>
            <a:r>
              <a:rPr lang="ru-RU" dirty="0"/>
              <a:t>А-БА-БА-ГА-ЛА-МА-ГА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3826768" cy="302730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А-БА-БА-ГА-ЛА-МА-ГА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найстаріше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дитяче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Створив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поет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Малкович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1992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перетворив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бренд.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книжка 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позначкою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2 до 102» (як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пишуть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А-БА-БА-ГА-ЛА-МА-ГИ)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серйозно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​​стильно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назавжди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D:\User\Desktop\Без названия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89" y="4005064"/>
            <a:ext cx="30963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728436" y="1340769"/>
            <a:ext cx="4038600" cy="36003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книжковому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ринку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пес» з 1999 року.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Спеціалізується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видавництво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Засновники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громадські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активісти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Капранови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Вони добре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знають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цікавого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читачеві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/>
          <a:lstStyle/>
          <a:p>
            <a:r>
              <a:rPr lang="uk-UA" dirty="0" smtClean="0"/>
              <a:t>Сучасні видавництва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23230" y="980728"/>
            <a:ext cx="4040188" cy="762000"/>
          </a:xfrm>
        </p:spPr>
        <p:txBody>
          <a:bodyPr/>
          <a:lstStyle/>
          <a:p>
            <a:r>
              <a:rPr lang="ru-RU" dirty="0" err="1"/>
              <a:t>Зелений</a:t>
            </a:r>
            <a:r>
              <a:rPr lang="ru-RU" dirty="0"/>
              <a:t> пес</a:t>
            </a:r>
          </a:p>
        </p:txBody>
      </p:sp>
    </p:spTree>
    <p:extLst>
      <p:ext uri="{BB962C8B-B14F-4D97-AF65-F5344CB8AC3E}">
        <p14:creationId xmlns:p14="http://schemas.microsoft.com/office/powerpoint/2010/main" val="2599143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36724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 </a:t>
            </a:r>
            <a:endParaRPr lang="uk-UA" sz="1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Іван Малкович </a:t>
            </a:r>
          </a:p>
          <a:p>
            <a:endParaRPr lang="uk-UA" sz="8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8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Наша мова – солов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їна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651" y="1910149"/>
            <a:ext cx="4141418" cy="45243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Хай це, можливо, і не найсуттєв</a:t>
            </a:r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і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ше,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але ти</a:t>
            </a:r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дитино,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покликана захищати своїми </a:t>
            </a:r>
          </a:p>
          <a:p>
            <a:pPr algn="r"/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долоньками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крихітну свічечку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букви </a:t>
            </a:r>
            <a:r>
              <a:rPr lang="uk-UA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«ї»</a:t>
            </a:r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endParaRPr lang="uk-UA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 також,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витягнувшись на пальчиках,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оберігати місячний серпик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букви </a:t>
            </a:r>
            <a:r>
              <a:rPr lang="uk-UA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«є»</a:t>
            </a:r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що зрізаний з неба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разом із ниточкою.</a:t>
            </a:r>
          </a:p>
          <a:p>
            <a:endParaRPr lang="uk-UA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Бо кажуть, дитино,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що мова наша – солов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їна.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Правильно кажуть.</a:t>
            </a:r>
            <a:endParaRPr lang="uk-UA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8175" y="1049435"/>
            <a:ext cx="3269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Але затям собі,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що колись можуть настати і такі часи,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коли нашої мови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буде пам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</a:t>
            </a:r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ятати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навіть найменший соловейко. </a:t>
            </a:r>
          </a:p>
          <a:p>
            <a:endParaRPr lang="uk-UA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Тому не можна покладатися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тільки на солов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їв, </a:t>
            </a:r>
          </a:p>
          <a:p>
            <a:r>
              <a:rPr lang="uk-U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дитино.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19264" r="1900" b="1460"/>
          <a:stretch>
            <a:fillRect/>
          </a:stretch>
        </p:blipFill>
        <p:spPr bwMode="auto">
          <a:xfrm>
            <a:off x="5811512" y="3861048"/>
            <a:ext cx="2505893" cy="245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69" y="33842"/>
            <a:ext cx="33782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1"/>
            <a:ext cx="57423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ЛЮБІТЬ РІДНУ МОВУ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— краса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спілкування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— як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сонце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ясне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— то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предків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надбання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багатство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моє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— то чиста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криниця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б'є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сльоза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джерело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це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наша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світлиця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Вона як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добірне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зерно.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державна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перлина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Нею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завжди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дорожіть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: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Без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немає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країни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—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Мову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як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матір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любіть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!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Ф. Пантов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Настя\Desktop\Слайд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14939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Настя\Desktop\Слайд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3314939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Настя\Desktop\_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60" y="2239167"/>
            <a:ext cx="296037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Users\Настя\Desktop\Слайд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0" y="3429000"/>
            <a:ext cx="296037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C:\Users\Настя\Desktop\Слайд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0" y="0"/>
            <a:ext cx="296037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C:\Users\Настя\Desktop\віночок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88" y="1"/>
            <a:ext cx="1697117" cy="19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:\Users\Настя\Desktop\3130243_d79f9b8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88" y="4970465"/>
            <a:ext cx="1637467" cy="17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:\Users\Настя\Desktop\img392906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11780" cy="70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3428204"/>
            <a:ext cx="2812256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60" y="1997710"/>
            <a:ext cx="269771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1" y="-47409"/>
            <a:ext cx="2597229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86" y="3247234"/>
            <a:ext cx="254448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стя\Desktop\risunochnoe-pism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7" y="670578"/>
            <a:ext cx="5465445" cy="55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2685" y="1539240"/>
            <a:ext cx="6400800" cy="34019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Печерні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наскельні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малюнки та різьблення – попередники піктографії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(малюнкового письма)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5365" name="Picture 5" descr="C:\Users\Настя\Desktop\ВСЕ\муз 2\010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97" y="5638501"/>
            <a:ext cx="1602105" cy="109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83215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Створення писемності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6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79388" y="6165850"/>
            <a:ext cx="28003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uk-UA" sz="3600" b="1" kern="10"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579563" y="228600"/>
            <a:ext cx="7096125" cy="200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31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З історії виникнення</a:t>
            </a:r>
          </a:p>
          <a:p>
            <a:pPr algn="ctr"/>
            <a:r>
              <a:rPr lang="uk-UA" sz="3600" b="1" kern="10">
                <a:ln w="31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української писемності</a:t>
            </a:r>
          </a:p>
        </p:txBody>
      </p:sp>
      <p:pic>
        <p:nvPicPr>
          <p:cNvPr id="14340" name="Picture 4" descr="Цве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9550"/>
            <a:ext cx="1152525" cy="3068638"/>
          </a:xfrm>
          <a:prstGeom prst="rect">
            <a:avLst/>
          </a:prstGeom>
          <a:noFill/>
          <a:ln w="12700">
            <a:solidFill>
              <a:srgbClr val="EEE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Цве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08350"/>
            <a:ext cx="1152525" cy="3168650"/>
          </a:xfrm>
          <a:prstGeom prst="rect">
            <a:avLst/>
          </a:prstGeom>
          <a:noFill/>
          <a:ln w="12700">
            <a:solidFill>
              <a:srgbClr val="EEE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DEB7B0-60E1-43DD-B0DF-36088643382F}" type="slidenum">
              <a:rPr lang="ru-RU" altLang="ru-RU" smtClean="0">
                <a:solidFill>
                  <a:srgbClr val="D38E27"/>
                </a:solidFill>
              </a:rPr>
              <a:pPr/>
              <a:t>5</a:t>
            </a:fld>
            <a:endParaRPr lang="ru-RU" altLang="ru-RU" smtClean="0">
              <a:solidFill>
                <a:srgbClr val="D38E27"/>
              </a:solidFill>
            </a:endParaRPr>
          </a:p>
        </p:txBody>
      </p:sp>
      <p:pic>
        <p:nvPicPr>
          <p:cNvPr id="16397" name="Picture 13" descr="http://akadotv.a.adv.ru/ai/picture/6925290/big/yidUaoHTAU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032375"/>
            <a:ext cx="2884487" cy="1614488"/>
          </a:xfrm>
          <a:prstGeom prst="rect">
            <a:avLst/>
          </a:prstGeom>
          <a:ln>
            <a:solidFill>
              <a:srgbClr val="0000FA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http://900igr.net/datai/istorija/Istorija-slavjanskoj-pismennosti/0019-013-Istorija-slavjanskoj-pismennost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59" y="2613421"/>
            <a:ext cx="2491595" cy="3290060"/>
          </a:xfrm>
          <a:prstGeom prst="rect">
            <a:avLst/>
          </a:prstGeom>
          <a:ln w="88900" cap="sq" cmpd="thickThin">
            <a:solidFill>
              <a:srgbClr val="2E02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http://i6.photobucket.com/albums/y202/mini43/image001_zps8d25633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r="17380"/>
          <a:stretch/>
        </p:blipFill>
        <p:spPr bwMode="auto">
          <a:xfrm>
            <a:off x="1581199" y="2582926"/>
            <a:ext cx="2797078" cy="3205341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79388" y="6165850"/>
            <a:ext cx="28003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uk-UA" sz="3600" b="1" kern="10"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579563" y="228600"/>
            <a:ext cx="706755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31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</a:rPr>
              <a:t>Знахідки писемності</a:t>
            </a:r>
          </a:p>
        </p:txBody>
      </p:sp>
      <p:pic>
        <p:nvPicPr>
          <p:cNvPr id="16388" name="Picture 4" descr="Цве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9550"/>
            <a:ext cx="1152525" cy="3068638"/>
          </a:xfrm>
          <a:prstGeom prst="rect">
            <a:avLst/>
          </a:prstGeom>
          <a:noFill/>
          <a:ln w="12700">
            <a:solidFill>
              <a:srgbClr val="EEE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Цве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08350"/>
            <a:ext cx="1152525" cy="3168650"/>
          </a:xfrm>
          <a:prstGeom prst="rect">
            <a:avLst/>
          </a:prstGeom>
          <a:noFill/>
          <a:ln w="12700">
            <a:solidFill>
              <a:srgbClr val="EEE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C09B6A-0109-421D-B983-06B53F8318E4}" type="slidenum">
              <a:rPr lang="ru-RU" altLang="ru-RU" smtClean="0">
                <a:solidFill>
                  <a:srgbClr val="D38E27"/>
                </a:solidFill>
              </a:rPr>
              <a:pPr/>
              <a:t>6</a:t>
            </a:fld>
            <a:endParaRPr lang="ru-RU" altLang="ru-RU" smtClean="0">
              <a:solidFill>
                <a:srgbClr val="D38E27"/>
              </a:solidFill>
            </a:endParaRPr>
          </a:p>
        </p:txBody>
      </p:sp>
      <p:pic>
        <p:nvPicPr>
          <p:cNvPr id="86020" name="Picture 4" descr="http://film.festivalnauki.ru/sites/default/files/exhibits/arheologiy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6" y="1729958"/>
            <a:ext cx="3182035" cy="4149844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http://im4-tub-ua.yandex.net/i?id=466869875-25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49" y="1424655"/>
            <a:ext cx="3376364" cy="1496856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http://im3-tub-ua.yandex.net/i?id=76263901-33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26" y="3385030"/>
            <a:ext cx="3112584" cy="3091970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087688" y="1136650"/>
            <a:ext cx="52562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000" b="1" dirty="0">
                <a:solidFill>
                  <a:srgbClr val="CC0000"/>
                </a:solidFill>
              </a:rPr>
              <a:t>Перший історик давньої слов’янської писемності болгарський книжник і учений </a:t>
            </a:r>
            <a:r>
              <a:rPr lang="uk-UA" altLang="ru-RU" sz="2000" b="1" i="1" u="sng" dirty="0">
                <a:solidFill>
                  <a:srgbClr val="CC0000"/>
                </a:solidFill>
              </a:rPr>
              <a:t>Чорногорець </a:t>
            </a:r>
            <a:r>
              <a:rPr lang="uk-UA" altLang="ru-RU" sz="2000" b="1" i="1" u="sng" dirty="0" err="1">
                <a:solidFill>
                  <a:srgbClr val="CC0000"/>
                </a:solidFill>
              </a:rPr>
              <a:t>Храбр</a:t>
            </a:r>
            <a:r>
              <a:rPr lang="uk-UA" altLang="ru-RU" sz="2000" b="1" dirty="0">
                <a:solidFill>
                  <a:srgbClr val="CC0000"/>
                </a:solidFill>
              </a:rPr>
              <a:t> (Х ст.)          у книзі </a:t>
            </a:r>
            <a:r>
              <a:rPr lang="uk-UA" altLang="ru-RU" sz="2000" b="1" i="1" u="sng" dirty="0" err="1">
                <a:solidFill>
                  <a:srgbClr val="CC0000"/>
                </a:solidFill>
              </a:rPr>
              <a:t>„Сказання</a:t>
            </a:r>
            <a:r>
              <a:rPr lang="uk-UA" altLang="ru-RU" sz="2000" b="1" i="1" u="sng" dirty="0">
                <a:solidFill>
                  <a:srgbClr val="CC0000"/>
                </a:solidFill>
              </a:rPr>
              <a:t> про </a:t>
            </a:r>
            <a:r>
              <a:rPr lang="uk-UA" altLang="ru-RU" sz="2000" b="1" i="1" u="sng" dirty="0" err="1">
                <a:solidFill>
                  <a:srgbClr val="CC0000"/>
                </a:solidFill>
              </a:rPr>
              <a:t>письмена”</a:t>
            </a:r>
            <a:r>
              <a:rPr lang="uk-UA" altLang="ru-RU" sz="2000" b="1" dirty="0">
                <a:solidFill>
                  <a:srgbClr val="CC0000"/>
                </a:solidFill>
              </a:rPr>
              <a:t> розповідає про </a:t>
            </a:r>
            <a:r>
              <a:rPr lang="uk-UA" altLang="ru-RU" sz="2000" b="1" i="1" u="sng" dirty="0">
                <a:solidFill>
                  <a:srgbClr val="CC0000"/>
                </a:solidFill>
              </a:rPr>
              <a:t>два</a:t>
            </a:r>
            <a:r>
              <a:rPr lang="uk-UA" altLang="ru-RU" sz="2000" b="1" dirty="0">
                <a:solidFill>
                  <a:srgbClr val="CC0000"/>
                </a:solidFill>
              </a:rPr>
              <a:t> етапи розвитку слов’янського письма.</a:t>
            </a:r>
            <a:endParaRPr lang="ru-RU" altLang="ru-RU" sz="2000" b="1" dirty="0">
              <a:solidFill>
                <a:srgbClr val="CC0000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9750" y="4508500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altLang="ru-RU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744788" y="3683000"/>
            <a:ext cx="34051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000" b="1" u="sng">
                <a:solidFill>
                  <a:srgbClr val="FF0000"/>
                </a:solidFill>
              </a:rPr>
              <a:t>Перший етап </a:t>
            </a:r>
            <a:r>
              <a:rPr lang="uk-UA" altLang="ru-RU" sz="2000" b="1">
                <a:solidFill>
                  <a:srgbClr val="FF0000"/>
                </a:solidFill>
              </a:rPr>
              <a:t> – 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altLang="ru-RU" sz="2000" b="1">
                <a:solidFill>
                  <a:srgbClr val="FF0000"/>
                </a:solidFill>
              </a:rPr>
              <a:t>коли ще слов’яни були язичниками,   і читали та ворожили за допомогою рисок та зарубок.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759450" y="3582988"/>
            <a:ext cx="33845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000" b="1" u="sng" dirty="0">
                <a:solidFill>
                  <a:srgbClr val="FF0000"/>
                </a:solidFill>
              </a:rPr>
              <a:t>Другий етап</a:t>
            </a:r>
            <a:r>
              <a:rPr lang="uk-UA" altLang="ru-RU" sz="2000" b="1" dirty="0">
                <a:solidFill>
                  <a:srgbClr val="FF0000"/>
                </a:solidFill>
              </a:rPr>
              <a:t> – 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</a:rPr>
              <a:t>після прийняття християнства,                          коли вони почали писати римськими та грецькими письменами.                                   Але це письмо                            не було пристосоване                        до слов’янської мови</a:t>
            </a:r>
            <a:r>
              <a:rPr lang="uk-UA" altLang="ru-RU" sz="2000" b="1" dirty="0">
                <a:solidFill>
                  <a:srgbClr val="FF0000"/>
                </a:solidFill>
              </a:rPr>
              <a:t>.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 flipH="1">
            <a:off x="4265613" y="3113088"/>
            <a:ext cx="1008062" cy="5746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6192838" y="3125788"/>
            <a:ext cx="1079500" cy="5048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stealth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418" name="WordArt 12"/>
          <p:cNvSpPr>
            <a:spLocks noChangeArrowheads="1" noChangeShapeType="1" noTextEdit="1"/>
          </p:cNvSpPr>
          <p:nvPr/>
        </p:nvSpPr>
        <p:spPr bwMode="auto">
          <a:xfrm>
            <a:off x="3425825" y="133778"/>
            <a:ext cx="5184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err="1">
                <a:ln w="3175">
                  <a:solidFill>
                    <a:srgbClr val="21019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Етапи</a:t>
            </a:r>
            <a:r>
              <a:rPr lang="ru-RU" sz="3600" kern="10" dirty="0">
                <a:ln w="3175">
                  <a:solidFill>
                    <a:srgbClr val="21019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kern="10" dirty="0" err="1">
                <a:ln w="3175">
                  <a:solidFill>
                    <a:srgbClr val="21019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3600" kern="10" dirty="0">
                <a:ln w="3175">
                  <a:solidFill>
                    <a:srgbClr val="21019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3600" kern="10" dirty="0" err="1">
                <a:ln w="3175">
                  <a:solidFill>
                    <a:srgbClr val="21019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слов'янського</a:t>
            </a:r>
            <a:r>
              <a:rPr lang="ru-RU" sz="3600" kern="10" dirty="0">
                <a:ln w="3175">
                  <a:solidFill>
                    <a:srgbClr val="21019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письма</a:t>
            </a:r>
          </a:p>
        </p:txBody>
      </p:sp>
      <p:sp>
        <p:nvSpPr>
          <p:cNvPr id="17417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1EEF1E-CBBE-4944-A900-92C6426A471F}" type="slidenum">
              <a:rPr lang="ru-RU" altLang="ru-RU" smtClean="0">
                <a:solidFill>
                  <a:srgbClr val="D38E27"/>
                </a:solidFill>
              </a:rPr>
              <a:pPr/>
              <a:t>7</a:t>
            </a:fld>
            <a:endParaRPr lang="ru-RU" altLang="ru-RU" smtClean="0">
              <a:solidFill>
                <a:srgbClr val="D38E27"/>
              </a:solidFill>
            </a:endParaRPr>
          </a:p>
        </p:txBody>
      </p:sp>
      <p:pic>
        <p:nvPicPr>
          <p:cNvPr id="17423" name="Picture 15" descr="http://i001.radikal.ru/1103/58/362627785a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1" y="314169"/>
            <a:ext cx="2744856" cy="3698332"/>
          </a:xfrm>
          <a:prstGeom prst="rect">
            <a:avLst/>
          </a:prstGeom>
          <a:ln w="88900" cap="sq" cmpd="thickThin">
            <a:solidFill>
              <a:srgbClr val="2E02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1" name="Picture 23" descr="http://ladativi.ru/assets/images/civili~1/histor~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5145088"/>
            <a:ext cx="2786062" cy="165258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243012" cy="1871662"/>
          </a:xfrm>
          <a:prstGeom prst="rect">
            <a:avLst/>
          </a:prstGeom>
          <a:noFill/>
          <a:ln w="63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09922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2736850" cy="2303463"/>
          </a:xfrm>
          <a:prstGeom prst="rect">
            <a:avLst/>
          </a:prstGeom>
          <a:noFill/>
          <a:ln w="6350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09924" name="WordArt 4"/>
          <p:cNvSpPr>
            <a:spLocks noChangeArrowheads="1" noChangeShapeType="1" noTextEdit="1"/>
          </p:cNvSpPr>
          <p:nvPr/>
        </p:nvSpPr>
        <p:spPr bwMode="auto">
          <a:xfrm>
            <a:off x="3348038" y="188913"/>
            <a:ext cx="51847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Початок формування </a:t>
            </a:r>
          </a:p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української мови: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3348038" y="1125538"/>
            <a:ext cx="5545137" cy="222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CC0000"/>
                </a:solidFill>
              </a:rPr>
              <a:t>VI – IX </a:t>
            </a:r>
            <a:r>
              <a:rPr lang="uk-UA" sz="2000" b="1">
                <a:solidFill>
                  <a:srgbClr val="CC0000"/>
                </a:solidFill>
              </a:rPr>
              <a:t>ст. – початок формування мови     української народності.</a:t>
            </a:r>
            <a:endParaRPr lang="en-US" sz="2000" b="1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CC0000"/>
                </a:solidFill>
              </a:rPr>
              <a:t>XIII – XIV </a:t>
            </a:r>
            <a:r>
              <a:rPr lang="uk-UA" sz="2000" b="1">
                <a:solidFill>
                  <a:srgbClr val="CC0000"/>
                </a:solidFill>
              </a:rPr>
              <a:t>ст. – унормування загальнонародної української мови.</a:t>
            </a:r>
            <a:endParaRPr lang="en-US" sz="2000" b="1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CC0000"/>
                </a:solidFill>
              </a:rPr>
              <a:t>XVIII – XIX </a:t>
            </a:r>
            <a:r>
              <a:rPr lang="uk-UA" sz="2000" b="1">
                <a:solidFill>
                  <a:srgbClr val="CC0000"/>
                </a:solidFill>
              </a:rPr>
              <a:t>ст. – формування нової української мови.</a:t>
            </a:r>
            <a:endParaRPr lang="ru-RU" sz="2000" b="1">
              <a:solidFill>
                <a:srgbClr val="CC0000"/>
              </a:solidFill>
            </a:endParaRP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250825" y="3357563"/>
            <a:ext cx="6913563" cy="268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 u="sng">
                <a:solidFill>
                  <a:srgbClr val="FF0000"/>
                </a:solidFill>
              </a:rPr>
              <a:t>Українська мова поєднувала в собі елементи</a:t>
            </a:r>
            <a:r>
              <a:rPr lang="en-US" sz="2000" b="1" i="1" u="sng">
                <a:solidFill>
                  <a:srgbClr val="FF0000"/>
                </a:solidFill>
                <a:cs typeface="Arial" charset="0"/>
              </a:rPr>
              <a:t>:</a:t>
            </a:r>
            <a:endParaRPr lang="uk-UA" sz="2000" b="1" i="1" u="sng">
              <a:solidFill>
                <a:srgbClr val="FF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C0000"/>
                </a:solidFill>
                <a:cs typeface="Arial" charset="0"/>
              </a:rPr>
              <a:t>Давньоруської писемної мови</a:t>
            </a:r>
            <a:r>
              <a:rPr lang="en-US" sz="2000" b="1">
                <a:solidFill>
                  <a:srgbClr val="CC0000"/>
                </a:solidFill>
                <a:cs typeface="Arial" charset="0"/>
              </a:rPr>
              <a:t>;</a:t>
            </a:r>
            <a:endParaRPr lang="uk-UA" sz="2000" b="1">
              <a:solidFill>
                <a:srgbClr val="CC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C0000"/>
                </a:solidFill>
                <a:cs typeface="Arial" charset="0"/>
              </a:rPr>
              <a:t>Українсько-білоруської</a:t>
            </a:r>
            <a:r>
              <a:rPr lang="en-US" sz="2000" b="1">
                <a:solidFill>
                  <a:srgbClr val="CC0000"/>
                </a:solidFill>
                <a:cs typeface="Arial" charset="0"/>
              </a:rPr>
              <a:t>;</a:t>
            </a:r>
            <a:endParaRPr lang="uk-UA" sz="2000" b="1">
              <a:solidFill>
                <a:srgbClr val="CC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C0000"/>
                </a:solidFill>
                <a:cs typeface="Arial" charset="0"/>
              </a:rPr>
              <a:t>Слов’яно-української</a:t>
            </a:r>
            <a:r>
              <a:rPr lang="en-US" sz="2000" b="1">
                <a:solidFill>
                  <a:srgbClr val="CC0000"/>
                </a:solidFill>
                <a:cs typeface="Arial" charset="0"/>
              </a:rPr>
              <a:t>;</a:t>
            </a:r>
            <a:endParaRPr lang="uk-UA" sz="2000" b="1">
              <a:solidFill>
                <a:srgbClr val="CC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C0000"/>
                </a:solidFill>
                <a:cs typeface="Arial" charset="0"/>
              </a:rPr>
              <a:t>Староукраїнської (“простої мови”)</a:t>
            </a:r>
            <a:r>
              <a:rPr lang="en-US" sz="2000" b="1">
                <a:solidFill>
                  <a:srgbClr val="CC0000"/>
                </a:solidFill>
                <a:cs typeface="Arial" charset="0"/>
              </a:rPr>
              <a:t>;</a:t>
            </a:r>
            <a:endParaRPr lang="uk-UA" sz="2000" b="1">
              <a:solidFill>
                <a:srgbClr val="CC000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>
                <a:solidFill>
                  <a:srgbClr val="CC0000"/>
                </a:solidFill>
                <a:cs typeface="Arial" charset="0"/>
              </a:rPr>
              <a:t>Церковнослов’янської.</a:t>
            </a:r>
            <a:endParaRPr lang="en-US" sz="2000" b="1">
              <a:solidFill>
                <a:srgbClr val="CC0000"/>
              </a:solidFill>
              <a:cs typeface="Arial" charset="0"/>
            </a:endParaRPr>
          </a:p>
        </p:txBody>
      </p:sp>
      <p:pic>
        <p:nvPicPr>
          <p:cNvPr id="209928" name="Picture 8" descr="Т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3141663"/>
            <a:ext cx="1512888" cy="1655762"/>
          </a:xfrm>
          <a:prstGeom prst="rect">
            <a:avLst/>
          </a:prstGeom>
          <a:noFill/>
          <a:ln w="635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09930" name="WordArt 10"/>
          <p:cNvSpPr>
            <a:spLocks noChangeArrowheads="1" noChangeShapeType="1" noTextEdit="1"/>
          </p:cNvSpPr>
          <p:nvPr/>
        </p:nvSpPr>
        <p:spPr bwMode="auto">
          <a:xfrm>
            <a:off x="395288" y="6092825"/>
            <a:ext cx="82804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1989 рік - Верховна Рада УРСР </a:t>
            </a:r>
          </a:p>
          <a:p>
            <a:pPr algn="ctr"/>
            <a:r>
              <a:rPr lang="ru-RU" sz="3600" kern="1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надала українській мові статус державної.</a:t>
            </a:r>
          </a:p>
        </p:txBody>
      </p:sp>
      <p:pic>
        <p:nvPicPr>
          <p:cNvPr id="209931" name="Picture 11" descr="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933825"/>
            <a:ext cx="1625600" cy="1871663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uk-UA" sz="4000" b="1" smtClean="0"/>
              <a:t>863 рік - дата створення слов'янської абетки</a:t>
            </a:r>
            <a:r>
              <a:rPr lang="ru-RU" altLang="uk-UA" sz="4000" b="1" smtClean="0"/>
              <a:t/>
            </a:r>
            <a:br>
              <a:rPr lang="ru-RU" altLang="uk-UA" sz="4000" b="1" smtClean="0"/>
            </a:br>
            <a:endParaRPr lang="ru-RU" altLang="uk-UA" sz="4000" smtClean="0"/>
          </a:p>
        </p:txBody>
      </p:sp>
      <p:pic>
        <p:nvPicPr>
          <p:cNvPr id="21507" name="Picture 10" descr="2_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557338"/>
            <a:ext cx="4532313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-2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osen-2</Template>
  <TotalTime>46</TotalTime>
  <Words>1312</Words>
  <Application>Microsoft Office PowerPoint</Application>
  <PresentationFormat>Экран (4:3)</PresentationFormat>
  <Paragraphs>150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osen-2</vt:lpstr>
      <vt:lpstr>Читацька конференція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863 рік - дата створення слов'янської абетки </vt:lpstr>
      <vt:lpstr>Презентация PowerPoint</vt:lpstr>
      <vt:lpstr>Презентация PowerPoint</vt:lpstr>
      <vt:lpstr>Презентация PowerPoint</vt:lpstr>
      <vt:lpstr>Башчанська плита — одна з найдавніших відомих пам’яток глаголиці</vt:lpstr>
      <vt:lpstr>Глаголичне  Зографське Євангеліє</vt:lpstr>
      <vt:lpstr>Реймське Євангеліє</vt:lpstr>
      <vt:lpstr>Презентация PowerPoint</vt:lpstr>
      <vt:lpstr>Кирилиця</vt:lpstr>
      <vt:lpstr>Палімпсест        Пергамент </vt:lpstr>
      <vt:lpstr>Церковнослов`янський алфавіт</vt:lpstr>
      <vt:lpstr>Острозька Біблія</vt:lpstr>
      <vt:lpstr>Давньоруська мова</vt:lpstr>
      <vt:lpstr>Старослов'янська й давньоруська мови співіснували, доповнюючи одна одну</vt:lpstr>
      <vt:lpstr>Пересопницьке Євангеліє — пам'ятка  староукраїнської мови</vt:lpstr>
      <vt:lpstr>Пересопницьке Євангеліє</vt:lpstr>
      <vt:lpstr>Презентация PowerPoint</vt:lpstr>
      <vt:lpstr>Презентация PowerPoint</vt:lpstr>
      <vt:lpstr>Книгодрукування в Україні</vt:lpstr>
      <vt:lpstr>Книгодрукування</vt:lpstr>
      <vt:lpstr>Книгодрукування</vt:lpstr>
      <vt:lpstr>Поява книгодрукарень на теренах України</vt:lpstr>
      <vt:lpstr>Друкарня заснована Іваном Фудоровим</vt:lpstr>
      <vt:lpstr>Розвиток книгодрукування </vt:lpstr>
      <vt:lpstr>Львівський Апостол</vt:lpstr>
      <vt:lpstr>Іван Федоров- Апостол</vt:lpstr>
      <vt:lpstr>Сучасні видавництва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Читацька конференція</dc:title>
  <dc:creator>Алла</dc:creator>
  <cp:lastModifiedBy>Петрович</cp:lastModifiedBy>
  <cp:revision>9</cp:revision>
  <dcterms:created xsi:type="dcterms:W3CDTF">2018-11-19T13:20:56Z</dcterms:created>
  <dcterms:modified xsi:type="dcterms:W3CDTF">2018-11-30T06:41:09Z</dcterms:modified>
</cp:coreProperties>
</file>