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83" r:id="rId3"/>
    <p:sldId id="289" r:id="rId4"/>
    <p:sldId id="290" r:id="rId5"/>
    <p:sldId id="297" r:id="rId6"/>
    <p:sldId id="293" r:id="rId7"/>
    <p:sldId id="291" r:id="rId8"/>
    <p:sldId id="273" r:id="rId9"/>
    <p:sldId id="286" r:id="rId10"/>
    <p:sldId id="288" r:id="rId11"/>
    <p:sldId id="278" r:id="rId12"/>
    <p:sldId id="280" r:id="rId13"/>
    <p:sldId id="299" r:id="rId14"/>
    <p:sldId id="294" r:id="rId15"/>
    <p:sldId id="295" r:id="rId16"/>
    <p:sldId id="292" r:id="rId17"/>
    <p:sldId id="298" r:id="rId18"/>
    <p:sldId id="285" r:id="rId19"/>
    <p:sldId id="281" r:id="rId20"/>
  </p:sldIdLst>
  <p:sldSz cx="10080625" cy="7559675"/>
  <p:notesSz cx="7559675" cy="106918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99"/>
    <a:srgbClr val="99FF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308" autoAdjust="0"/>
    <p:restoredTop sz="94660"/>
  </p:normalViewPr>
  <p:slideViewPr>
    <p:cSldViewPr>
      <p:cViewPr>
        <p:scale>
          <a:sx n="53" d="100"/>
          <a:sy n="53" d="100"/>
        </p:scale>
        <p:origin x="-786" y="-64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2E0FCA-C4DD-47E7-8E65-8A6F942FCD7D}" type="slidenum">
              <a:rPr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C97F0DC2-5F70-4222-B5FD-FF445C263FA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highlight>
          <a:scrgbClr r="0" g="0" b="0">
            <a:alpha val="0"/>
          </a:scrgbClr>
        </a:highlight>
        <a:latin typeface="Liberation Sans" pitchFamily="18"/>
        <a:cs typeface="Ari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1A34D8-AB95-4DE4-92F7-1B4BD52D50E8}" type="slidenum">
              <a:rPr smtClean="0">
                <a:latin typeface="Liberation Serif"/>
                <a:ea typeface="Segoe UI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smtClean="0">
              <a:latin typeface="Liberation Serif"/>
              <a:ea typeface="Segoe UI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6"/>
          <p:cNvSpPr/>
          <p:nvPr/>
        </p:nvSpPr>
        <p:spPr>
          <a:xfrm rot="16200004">
            <a:off x="8328819" y="5791994"/>
            <a:ext cx="2085975" cy="14271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1323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459205"/>
              </a:gs>
              <a:gs pos="100000">
                <a:srgbClr val="7BFE0E"/>
              </a:gs>
            </a:gsLst>
            <a:lin ang="15480000"/>
          </a:gradFill>
          <a:ln>
            <a:noFill/>
            <a:prstDash val="solid"/>
          </a:ln>
        </p:spPr>
        <p:txBody>
          <a:bodyPr lIns="100794" tIns="50392" rIns="100794" bIns="50392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Заголовок 7"/>
          <p:cNvSpPr txBox="1">
            <a:spLocks noGrp="1"/>
          </p:cNvSpPr>
          <p:nvPr>
            <p:ph type="ctrTitle"/>
          </p:nvPr>
        </p:nvSpPr>
        <p:spPr>
          <a:xfrm>
            <a:off x="595914" y="855713"/>
            <a:ext cx="8888800" cy="1620426"/>
          </a:xfrm>
        </p:spPr>
        <p:txBody>
          <a:bodyPr anchor="b"/>
          <a:lstStyle>
            <a:lvl1pPr algn="r">
              <a:defRPr sz="49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595914" y="2480520"/>
            <a:ext cx="8888800" cy="1931916"/>
          </a:xfrm>
        </p:spPr>
        <p:txBody>
          <a:bodyPr/>
          <a:lstStyle>
            <a:lvl1pPr marL="0" marR="40315" indent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7"/>
          <p:cNvSpPr txBox="1">
            <a:spLocks noGrp="1"/>
          </p:cNvSpPr>
          <p:nvPr>
            <p:ph type="dt" sz="half" idx="10"/>
          </p:nvPr>
        </p:nvSpPr>
        <p:spPr>
          <a:xfrm>
            <a:off x="1512888" y="6627813"/>
            <a:ext cx="6383337" cy="403225"/>
          </a:xfrm>
        </p:spPr>
        <p:txBody>
          <a:bodyPr tIns="0" bIns="0" anchor="t"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ижний колонтитул 16"/>
          <p:cNvSpPr txBox="1">
            <a:spLocks noGrp="1"/>
          </p:cNvSpPr>
          <p:nvPr>
            <p:ph type="ftr" sz="quarter" idx="11"/>
          </p:nvPr>
        </p:nvSpPr>
        <p:spPr>
          <a:xfrm>
            <a:off x="1512888" y="6229350"/>
            <a:ext cx="6383337" cy="401638"/>
          </a:xfrm>
        </p:spPr>
        <p:txBody>
          <a:bodyPr tIns="0" bIns="0"/>
          <a:lstStyle>
            <a:lvl1pPr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 txBox="1">
            <a:spLocks noGrp="1"/>
          </p:cNvSpPr>
          <p:nvPr>
            <p:ph type="sldNum" sz="quarter" idx="12"/>
          </p:nvPr>
        </p:nvSpPr>
        <p:spPr>
          <a:xfrm>
            <a:off x="9251950" y="6340475"/>
            <a:ext cx="554038" cy="403225"/>
          </a:xfrm>
        </p:spPr>
        <p:txBody>
          <a:bodyPr anchor="ctr"/>
          <a:lstStyle>
            <a:lvl1pPr>
              <a:defRPr sz="1400"/>
            </a:lvl1pPr>
          </a:lstStyle>
          <a:p>
            <a:pPr>
              <a:defRPr/>
            </a:pPr>
            <a:fld id="{983F1916-34CA-4E07-95FA-9C5DABBF9B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7EB86-BA04-4ADB-9D80-6F48328F7E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476463" y="419983"/>
            <a:ext cx="2100129" cy="604774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4035" y="419983"/>
            <a:ext cx="6888431" cy="60477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D173-D76D-41C0-AF57-7DA4A986AE0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95275"/>
            <a:ext cx="9072563" cy="15414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2074863"/>
            <a:ext cx="9072563" cy="5040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12E6-A30E-46DF-A5E9-BF33B83824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xfrm>
            <a:off x="5281613" y="7143750"/>
            <a:ext cx="235267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504825" y="7143750"/>
            <a:ext cx="46958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EC7B-EA8D-4615-9CE4-99E341DECF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7938" y="7938"/>
            <a:ext cx="10064750" cy="75358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gradFill>
            <a:gsLst>
              <a:gs pos="0">
                <a:srgbClr val="D6ECFF">
                  <a:alpha val="10000"/>
                </a:srgbClr>
              </a:gs>
              <a:gs pos="100000">
                <a:srgbClr val="D6ECFF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lIns="100794" tIns="50392" rIns="100794" bIns="50392" anchor="ctr" anchorCtr="1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Равнобедренный треугольник 7"/>
          <p:cNvSpPr/>
          <p:nvPr/>
        </p:nvSpPr>
        <p:spPr>
          <a:xfrm rot="5399996" flipV="1">
            <a:off x="8328819" y="340519"/>
            <a:ext cx="2085975" cy="14271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1323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459205"/>
              </a:gs>
              <a:gs pos="100000">
                <a:srgbClr val="7BFE0E"/>
              </a:gs>
            </a:gsLst>
            <a:lin ang="15480000"/>
          </a:gradFill>
          <a:ln>
            <a:noFill/>
            <a:prstDash val="solid"/>
          </a:ln>
        </p:spPr>
        <p:txBody>
          <a:bodyPr lIns="100794" tIns="50392" rIns="100794" bIns="50392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 rot="10799991">
            <a:off x="7131050" y="11113"/>
            <a:ext cx="2946400" cy="2093912"/>
          </a:xfrm>
          <a:prstGeom prst="straightConnector1">
            <a:avLst/>
          </a:prstGeom>
          <a:noFill/>
          <a:ln w="5998">
            <a:solidFill>
              <a:srgbClr val="BFC3CC">
                <a:alpha val="45097"/>
              </a:srgbClr>
            </a:solidFill>
            <a:round/>
            <a:headEnd/>
            <a:tailEnd/>
          </a:ln>
        </p:spPr>
      </p:cxnSp>
      <p:cxnSp>
        <p:nvCxnSpPr>
          <p:cNvPr id="7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0" y="7938"/>
            <a:ext cx="10072688" cy="7543800"/>
          </a:xfrm>
          <a:prstGeom prst="straightConnector1">
            <a:avLst/>
          </a:prstGeom>
          <a:noFill/>
          <a:ln w="5001">
            <a:solidFill>
              <a:srgbClr val="B6BCC5">
                <a:alpha val="34901"/>
              </a:srgbClr>
            </a:solidFill>
            <a:round/>
            <a:headEnd/>
            <a:tailEnd/>
          </a:ln>
        </p:spPr>
      </p:cxn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420029" y="299237"/>
            <a:ext cx="7980499" cy="1501435"/>
          </a:xfrm>
        </p:spPr>
        <p:txBody>
          <a:bodyPr/>
          <a:lstStyle>
            <a:lvl1pPr marL="0">
              <a:defRPr sz="40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Текст 2"/>
          <p:cNvSpPr txBox="1">
            <a:spLocks noGrp="1"/>
          </p:cNvSpPr>
          <p:nvPr>
            <p:ph type="body" idx="1"/>
          </p:nvPr>
        </p:nvSpPr>
        <p:spPr>
          <a:xfrm>
            <a:off x="420029" y="1800673"/>
            <a:ext cx="4284265" cy="2519894"/>
          </a:xfrm>
        </p:spPr>
        <p:txBody>
          <a:bodyPr/>
          <a:lstStyle>
            <a:lvl1pPr marL="60478" indent="0">
              <a:spcBef>
                <a:spcPts val="500"/>
              </a:spcBef>
              <a:buNone/>
              <a:defRPr sz="2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 txBox="1">
            <a:spLocks noGrp="1"/>
          </p:cNvSpPr>
          <p:nvPr>
            <p:ph type="dt" sz="half" idx="10"/>
          </p:nvPr>
        </p:nvSpPr>
        <p:spPr>
          <a:xfrm>
            <a:off x="7667625" y="7138988"/>
            <a:ext cx="2352675" cy="336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2887663" y="7143750"/>
            <a:ext cx="46958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9317038" y="892175"/>
            <a:ext cx="554037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3053D-C030-48C5-B572-2C539982363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4035" y="1898669"/>
            <a:ext cx="4452277" cy="4989039"/>
          </a:xfrm>
        </p:spPr>
        <p:txBody>
          <a:bodyPr/>
          <a:lstStyle>
            <a:lvl1pPr>
              <a:spcBef>
                <a:spcPts val="700"/>
              </a:spcBef>
              <a:defRPr sz="29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500"/>
              </a:spcBef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24315" y="1898669"/>
            <a:ext cx="4452277" cy="4989039"/>
          </a:xfrm>
        </p:spPr>
        <p:txBody>
          <a:bodyPr/>
          <a:lstStyle>
            <a:lvl1pPr>
              <a:spcBef>
                <a:spcPts val="700"/>
              </a:spcBef>
              <a:defRPr sz="29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500"/>
              </a:spcBef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xfrm>
            <a:off x="504825" y="7143750"/>
            <a:ext cx="469582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0183-D38A-4F57-9F25-2E6B013969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3625" y="320478"/>
            <a:ext cx="1176073" cy="6783549"/>
          </a:xfrm>
        </p:spPr>
        <p:txBody>
          <a:bodyPr anchor="b" anchorCtr="1"/>
          <a:lstStyle>
            <a:lvl1pPr marL="0" algn="ctr"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504828" y="320478"/>
            <a:ext cx="640537" cy="3326258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1504828" y="3777770"/>
            <a:ext cx="640537" cy="3326258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2"/>
          </p:nvPr>
        </p:nvSpPr>
        <p:spPr>
          <a:xfrm>
            <a:off x="2229371" y="320478"/>
            <a:ext cx="7560469" cy="3326258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2229371" y="3777770"/>
            <a:ext cx="7560469" cy="3326258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10"/>
          </p:nvPr>
        </p:nvSpPr>
        <p:spPr>
          <a:xfrm>
            <a:off x="5281613" y="7143750"/>
            <a:ext cx="23495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11"/>
          </p:nvPr>
        </p:nvSpPr>
        <p:spPr>
          <a:xfrm>
            <a:off x="504825" y="7143750"/>
            <a:ext cx="4697413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12"/>
          </p:nvPr>
        </p:nvSpPr>
        <p:spPr>
          <a:xfrm>
            <a:off x="8366125" y="7146925"/>
            <a:ext cx="5556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68075-5B99-48EE-AD56-2A5688379B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9FCB-FCD9-4D1D-92D0-745981D4A0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A1F3-B01B-4EA2-8981-16BCECE6A3A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41931" y="405280"/>
            <a:ext cx="1008061" cy="6551721"/>
          </a:xfrm>
        </p:spPr>
        <p:txBody>
          <a:bodyPr anchor="b"/>
          <a:lstStyle>
            <a:lvl1pPr marL="0" marR="20162" algn="r">
              <a:defRPr sz="3200" cap="all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1252197" y="405280"/>
            <a:ext cx="2688171" cy="65517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025252" y="352784"/>
            <a:ext cx="5816516" cy="6602114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xfrm>
            <a:off x="6921500" y="7226300"/>
            <a:ext cx="2352675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xfrm>
            <a:off x="1252538" y="7226300"/>
            <a:ext cx="5668962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xfrm>
            <a:off x="9272588" y="7226300"/>
            <a:ext cx="554037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D57F40F-E0D5-4E8D-B303-B93F7C78AA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41931" y="166338"/>
            <a:ext cx="1008061" cy="7055693"/>
          </a:xfrm>
        </p:spPr>
        <p:txBody>
          <a:bodyPr anchor="b"/>
          <a:lstStyle>
            <a:lvl1pPr marL="0">
              <a:defRPr sz="3300" cap="all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254831" y="412229"/>
            <a:ext cx="8084658" cy="6047741"/>
          </a:xfrm>
          <a:solidFill>
            <a:srgbClr val="374150"/>
          </a:solidFill>
        </p:spPr>
        <p:txBody>
          <a:bodyPr/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260079" y="6467724"/>
            <a:ext cx="8084658" cy="755971"/>
          </a:xfrm>
          <a:solidFill>
            <a:srgbClr val="7FD13B">
              <a:alpha val="15000"/>
            </a:srgbClr>
          </a:solidFill>
          <a:ln w="9528">
            <a:solidFill>
              <a:srgbClr val="7FD13B"/>
            </a:solidFill>
            <a:prstDash val="solid"/>
            <a:miter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xfrm>
            <a:off x="6734175" y="7226300"/>
            <a:ext cx="2317750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xfrm>
            <a:off x="1290638" y="7227888"/>
            <a:ext cx="5454650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xfrm>
            <a:off x="9058275" y="7226300"/>
            <a:ext cx="403225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98582AD-C82C-4274-A8F6-19F4C259C62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C5E"/>
            </a:gs>
            <a:gs pos="100000">
              <a:srgbClr val="3653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0"/>
          <p:cNvSpPr/>
          <p:nvPr/>
        </p:nvSpPr>
        <p:spPr>
          <a:xfrm>
            <a:off x="7938" y="15875"/>
            <a:ext cx="10064750" cy="75358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gradFill>
            <a:gsLst>
              <a:gs pos="0">
                <a:srgbClr val="D6ECFF">
                  <a:alpha val="10000"/>
                </a:srgbClr>
              </a:gs>
              <a:gs pos="100000">
                <a:srgbClr val="D6ECFF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lIns="100794" tIns="50392" rIns="100794" bIns="50392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1027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0" y="7938"/>
            <a:ext cx="10072688" cy="7543800"/>
          </a:xfrm>
          <a:prstGeom prst="straightConnector1">
            <a:avLst/>
          </a:prstGeom>
          <a:noFill/>
          <a:ln w="5001">
            <a:solidFill>
              <a:srgbClr val="B6BCC5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1028" name="Прямая соединительная линия 8"/>
          <p:cNvCxnSpPr>
            <a:cxnSpLocks noChangeShapeType="1"/>
          </p:cNvCxnSpPr>
          <p:nvPr/>
        </p:nvCxnSpPr>
        <p:spPr bwMode="auto">
          <a:xfrm rot="10799975" flipV="1">
            <a:off x="7131050" y="5454650"/>
            <a:ext cx="2946400" cy="2093913"/>
          </a:xfrm>
          <a:prstGeom prst="straightConnector1">
            <a:avLst/>
          </a:prstGeom>
          <a:noFill/>
          <a:ln w="5998">
            <a:solidFill>
              <a:srgbClr val="BFC3CC">
                <a:alpha val="45097"/>
              </a:srgbClr>
            </a:solidFill>
            <a:round/>
            <a:headEnd/>
            <a:tailEnd/>
          </a:ln>
        </p:spPr>
      </p:cxnSp>
      <p:sp>
        <p:nvSpPr>
          <p:cNvPr id="5" name="Заголовок 21"/>
          <p:cNvSpPr txBox="1">
            <a:spLocks noGrp="1"/>
          </p:cNvSpPr>
          <p:nvPr>
            <p:ph type="title"/>
          </p:nvPr>
        </p:nvSpPr>
        <p:spPr>
          <a:xfrm>
            <a:off x="504825" y="295275"/>
            <a:ext cx="9072563" cy="1541463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12"/>
          <p:cNvSpPr txBox="1">
            <a:spLocks noGrp="1"/>
          </p:cNvSpPr>
          <p:nvPr>
            <p:ph type="body" idx="1"/>
          </p:nvPr>
        </p:nvSpPr>
        <p:spPr bwMode="auto">
          <a:xfrm>
            <a:off x="504825" y="2074863"/>
            <a:ext cx="90725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2" rIns="100794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13"/>
          <p:cNvSpPr txBox="1">
            <a:spLocks noGrp="1"/>
          </p:cNvSpPr>
          <p:nvPr>
            <p:ph type="dt" sz="half" idx="2"/>
          </p:nvPr>
        </p:nvSpPr>
        <p:spPr>
          <a:xfrm>
            <a:off x="5281613" y="7143750"/>
            <a:ext cx="2352675" cy="33337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504825" y="7145338"/>
            <a:ext cx="4695825" cy="331787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22"/>
          <p:cNvSpPr txBox="1">
            <a:spLocks noGrp="1"/>
          </p:cNvSpPr>
          <p:nvPr>
            <p:ph type="sldNum" sz="quarter" idx="4"/>
          </p:nvPr>
        </p:nvSpPr>
        <p:spPr>
          <a:xfrm>
            <a:off x="8366125" y="7143750"/>
            <a:ext cx="555625" cy="33337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>
              <a:defRPr/>
            </a:pPr>
            <a:fld id="{E6BDF3CF-55C3-4B0A-B037-D9C1E2B021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9" r:id="rId7"/>
    <p:sldLayoutId id="2147483666" r:id="rId8"/>
    <p:sldLayoutId id="2147483667" r:id="rId9"/>
    <p:sldLayoutId id="2147483658" r:id="rId10"/>
    <p:sldLayoutId id="2147483657" r:id="rId11"/>
    <p:sldLayoutId id="2147483656" r:id="rId12"/>
  </p:sldLayoutIdLst>
  <p:transition spd="slow"/>
  <p:txStyles>
    <p:titleStyle>
      <a:lvl1pPr marL="533400" algn="l" rtl="0" eaLnBrk="0" fontAlgn="base" hangingPunct="0">
        <a:spcBef>
          <a:spcPct val="0"/>
        </a:spcBef>
        <a:spcAft>
          <a:spcPct val="0"/>
        </a:spcAft>
        <a:defRPr lang="ru-RU" sz="4600" kern="1200">
          <a:solidFill>
            <a:srgbClr val="99F166"/>
          </a:solidFill>
          <a:effectLst>
            <a:outerShdw dist="26004" dir="14499600">
              <a:srgbClr val="000000"/>
            </a:outerShdw>
          </a:effectLst>
          <a:latin typeface="Century Gothic"/>
          <a:ea typeface=""/>
          <a:cs typeface=""/>
        </a:defRPr>
      </a:lvl1pPr>
      <a:lvl2pPr marL="5334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2pPr>
      <a:lvl3pPr marL="5334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3pPr>
      <a:lvl4pPr marL="5334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4pPr>
      <a:lvl5pPr marL="5334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5pPr>
      <a:lvl6pPr marL="990600" algn="l" rtl="0" eaLnBrk="0" fontAlgn="base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6pPr>
      <a:lvl7pPr marL="1447800" algn="l" rtl="0" eaLnBrk="0" fontAlgn="base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7pPr>
      <a:lvl8pPr marL="1905000" algn="l" rtl="0" eaLnBrk="0" fontAlgn="base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8pPr>
      <a:lvl9pPr marL="2362200" algn="l" rtl="0" eaLnBrk="0" fontAlgn="base">
        <a:spcBef>
          <a:spcPct val="0"/>
        </a:spcBef>
        <a:spcAft>
          <a:spcPct val="0"/>
        </a:spcAft>
        <a:defRPr sz="4600">
          <a:solidFill>
            <a:srgbClr val="99F166"/>
          </a:solidFill>
          <a:latin typeface="Century Gothic" pitchFamily="34" charset="0"/>
        </a:defRPr>
      </a:lvl9pPr>
    </p:titleStyle>
    <p:bodyStyle>
      <a:lvl1pPr marL="493713" indent="-422275" algn="l" rtl="0" eaLnBrk="0" fontAlgn="base" hangingPunct="0">
        <a:spcBef>
          <a:spcPts val="800"/>
        </a:spcBef>
        <a:spcAft>
          <a:spcPct val="0"/>
        </a:spcAft>
        <a:buClr>
          <a:srgbClr val="7FD13B"/>
        </a:buClr>
        <a:buSzPct val="80000"/>
        <a:buFont typeface="Wingdings 2" pitchFamily="18" charset="2"/>
        <a:buChar char=""/>
        <a:defRPr lang="ru-RU" sz="3300" kern="1200">
          <a:solidFill>
            <a:srgbClr val="FFFFFF"/>
          </a:solidFill>
          <a:latin typeface="Century Gothic"/>
          <a:ea typeface=""/>
          <a:cs typeface=""/>
        </a:defRPr>
      </a:lvl1pPr>
      <a:lvl2pPr marL="906463" lvl="1" indent="-314325" algn="l" rtl="0" eaLnBrk="0" fontAlgn="base" hangingPunct="0">
        <a:spcBef>
          <a:spcPts val="700"/>
        </a:spcBef>
        <a:spcAft>
          <a:spcPct val="0"/>
        </a:spcAft>
        <a:buClr>
          <a:srgbClr val="7FD13B"/>
        </a:buClr>
        <a:buSzPct val="95000"/>
        <a:buFont typeface="Verdana" pitchFamily="34" charset="0"/>
        <a:buChar char="›"/>
        <a:defRPr lang="ru-RU" sz="2900" kern="1200">
          <a:solidFill>
            <a:srgbClr val="FFFFFF"/>
          </a:solidFill>
          <a:latin typeface="Century Gothic"/>
          <a:ea typeface=""/>
          <a:cs typeface=""/>
        </a:defRPr>
      </a:lvl2pPr>
      <a:lvl3pPr marL="1219200" lvl="2" indent="-250825" algn="l" rtl="0" eaLnBrk="0" fontAlgn="base" hangingPunct="0">
        <a:spcBef>
          <a:spcPts val="600"/>
        </a:spcBef>
        <a:spcAft>
          <a:spcPct val="0"/>
        </a:spcAft>
        <a:buClr>
          <a:srgbClr val="7FD13B"/>
        </a:buClr>
        <a:buSzPct val="100000"/>
        <a:buFont typeface="Wingdings 2" pitchFamily="18" charset="2"/>
        <a:buChar char=""/>
        <a:defRPr lang="ru-RU" sz="2600" kern="1200">
          <a:solidFill>
            <a:srgbClr val="FFFFFF"/>
          </a:solidFill>
          <a:latin typeface="Century Gothic"/>
          <a:ea typeface=""/>
          <a:cs typeface=""/>
        </a:defRPr>
      </a:lvl3pPr>
      <a:lvl4pPr marL="1511300" lvl="3" indent="-231775" algn="l" rtl="0" eaLnBrk="0" fontAlgn="base" hangingPunct="0">
        <a:spcBef>
          <a:spcPts val="500"/>
        </a:spcBef>
        <a:spcAft>
          <a:spcPct val="0"/>
        </a:spcAft>
        <a:buClr>
          <a:srgbClr val="7FD13B"/>
        </a:buClr>
        <a:buSzPct val="100000"/>
        <a:buFont typeface="Wingdings 2" pitchFamily="18" charset="2"/>
        <a:buChar char=""/>
        <a:defRPr lang="ru-RU" sz="2200" kern="1200">
          <a:solidFill>
            <a:srgbClr val="FFFFFF"/>
          </a:solidFill>
          <a:latin typeface="Century Gothic"/>
          <a:ea typeface=""/>
          <a:cs typeface=""/>
        </a:defRPr>
      </a:lvl4pPr>
      <a:lvl5pPr marL="1763713" lvl="4" indent="-231775" algn="l" rtl="0" eaLnBrk="0" fontAlgn="base" hangingPunct="0">
        <a:spcBef>
          <a:spcPts val="500"/>
        </a:spcBef>
        <a:spcAft>
          <a:spcPct val="0"/>
        </a:spcAft>
        <a:buClr>
          <a:srgbClr val="ABDE91"/>
        </a:buClr>
        <a:buSzPct val="100000"/>
        <a:buFont typeface="Wingdings 2" pitchFamily="18" charset="2"/>
        <a:buChar char=""/>
        <a:defRPr lang="ru-RU" sz="2100" kern="1200">
          <a:solidFill>
            <a:srgbClr val="FFFFFF"/>
          </a:solidFill>
          <a:latin typeface="Century Gothic"/>
          <a:ea typeface=""/>
          <a:cs typeface=""/>
        </a:defRPr>
      </a:lvl5pPr>
      <a:lvl6pPr marL="2220913" indent="-231775" algn="l" rtl="0" eaLnBrk="0" fontAlgn="base">
        <a:spcBef>
          <a:spcPts val="500"/>
        </a:spcBef>
        <a:spcAft>
          <a:spcPct val="0"/>
        </a:spcAft>
        <a:buClr>
          <a:srgbClr val="ABDE91"/>
        </a:buClr>
        <a:buSzPct val="100000"/>
        <a:buFont typeface="Wingdings 2" pitchFamily="18" charset="2"/>
        <a:buChar char=""/>
        <a:defRPr lang="ru-RU" sz="2100" kern="1200">
          <a:solidFill>
            <a:srgbClr val="FFFFFF"/>
          </a:solidFill>
          <a:latin typeface="Century Gothic"/>
          <a:ea typeface=""/>
          <a:cs typeface=""/>
        </a:defRPr>
      </a:lvl6pPr>
      <a:lvl7pPr marL="2678113" indent="-231775" algn="l" rtl="0" eaLnBrk="0" fontAlgn="base">
        <a:spcBef>
          <a:spcPts val="500"/>
        </a:spcBef>
        <a:spcAft>
          <a:spcPct val="0"/>
        </a:spcAft>
        <a:buClr>
          <a:srgbClr val="ABDE91"/>
        </a:buClr>
        <a:buSzPct val="100000"/>
        <a:buFont typeface="Wingdings 2" pitchFamily="18" charset="2"/>
        <a:buChar char=""/>
        <a:defRPr lang="ru-RU" sz="2100" kern="1200">
          <a:solidFill>
            <a:srgbClr val="FFFFFF"/>
          </a:solidFill>
          <a:latin typeface="Century Gothic"/>
          <a:ea typeface=""/>
          <a:cs typeface=""/>
        </a:defRPr>
      </a:lvl7pPr>
      <a:lvl8pPr marL="3135313" indent="-231775" algn="l" rtl="0" eaLnBrk="0" fontAlgn="base">
        <a:spcBef>
          <a:spcPts val="500"/>
        </a:spcBef>
        <a:spcAft>
          <a:spcPct val="0"/>
        </a:spcAft>
        <a:buClr>
          <a:srgbClr val="ABDE91"/>
        </a:buClr>
        <a:buSzPct val="100000"/>
        <a:buFont typeface="Wingdings 2" pitchFamily="18" charset="2"/>
        <a:buChar char=""/>
        <a:defRPr lang="ru-RU" sz="2100" kern="1200">
          <a:solidFill>
            <a:srgbClr val="FFFFFF"/>
          </a:solidFill>
          <a:latin typeface="Century Gothic"/>
          <a:ea typeface=""/>
          <a:cs typeface=""/>
        </a:defRPr>
      </a:lvl8pPr>
      <a:lvl9pPr marL="3592513" indent="-231775" algn="l" rtl="0" eaLnBrk="0" fontAlgn="base">
        <a:spcBef>
          <a:spcPts val="500"/>
        </a:spcBef>
        <a:spcAft>
          <a:spcPct val="0"/>
        </a:spcAft>
        <a:buClr>
          <a:srgbClr val="ABDE91"/>
        </a:buClr>
        <a:buSzPct val="100000"/>
        <a:buFont typeface="Wingdings 2" pitchFamily="18" charset="2"/>
        <a:buChar char=""/>
        <a:defRPr lang="ru-RU" sz="2100" kern="1200">
          <a:solidFill>
            <a:srgbClr val="FFFFFF"/>
          </a:solidFill>
          <a:latin typeface="Century Gothic"/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500063"/>
          </a:xfrm>
        </p:spPr>
        <p:txBody>
          <a:bodyPr numCol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uk-UA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uk-UA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uk-UA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uk-UA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br>
              <a:rPr lang="uk-UA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uk-UA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uk-UA" sz="6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Харків: </a:t>
            </a:r>
            <a:br>
              <a:rPr lang="uk-UA" sz="6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uk-UA" sz="6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минуле і сьогодення</a:t>
            </a:r>
            <a:br>
              <a:rPr lang="uk-UA" sz="6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uk-UA" sz="5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або “Вперед – у минуле!”</a:t>
            </a:r>
            <a:endParaRPr sz="3600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386" name="Содержимое 2"/>
          <p:cNvSpPr txBox="1">
            <a:spLocks noGrp="1"/>
          </p:cNvSpPr>
          <p:nvPr>
            <p:ph idx="1"/>
          </p:nvPr>
        </p:nvSpPr>
        <p:spPr>
          <a:xfrm>
            <a:off x="539750" y="3136900"/>
            <a:ext cx="9037638" cy="3978275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endParaRPr lang="uk-UA" sz="3600" smtClean="0">
              <a:latin typeface="Century Gothic" pitchFamily="34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uk-UA" sz="3600" b="1" smtClean="0">
                <a:latin typeface="Century Gothic" pitchFamily="34" charset="0"/>
              </a:rPr>
              <a:t>Проект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sz="3600" b="1" smtClean="0">
                <a:latin typeface="Century Gothic" pitchFamily="34" charset="0"/>
              </a:rPr>
              <a:t>учениці 9-Б класу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sz="3600" b="1" smtClean="0">
                <a:latin typeface="Century Gothic" pitchFamily="34" charset="0"/>
              </a:rPr>
              <a:t>Харківської ЗОШ №48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sz="3600" b="1" smtClean="0">
                <a:latin typeface="Century Gothic" pitchFamily="34" charset="0"/>
              </a:rPr>
              <a:t>Тихоненко Аліси</a:t>
            </a:r>
          </a:p>
          <a:p>
            <a:pPr eaLnBrk="1" hangingPunct="1"/>
            <a:endParaRPr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8338"/>
            <a:ext cx="10080625" cy="1541462"/>
          </a:xfrm>
        </p:spPr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</a:t>
            </a:r>
            <a:r>
              <a:rPr b="1" dirty="0" smtClean="0"/>
              <a:t>ПЛАН РЕАЛІЗАЦІЇ ПРОЕКТУ</a:t>
            </a:r>
            <a:r>
              <a:rPr dirty="0" smtClean="0"/>
              <a:t/>
            </a:r>
            <a:br>
              <a:rPr dirty="0" smtClean="0"/>
            </a:br>
            <a:r>
              <a:rPr lang="en-US" sz="2800" dirty="0" smtClean="0"/>
              <a:t>- </a:t>
            </a:r>
            <a:r>
              <a:rPr lang="uk-UA" sz="2800" b="1" dirty="0" smtClean="0"/>
              <a:t>Ознайомитись з основними історичними етапами розвитку та розбудови міста Харкова </a:t>
            </a:r>
            <a:r>
              <a:rPr sz="2800" b="1" dirty="0" smtClean="0"/>
              <a:t>(</a:t>
            </a:r>
            <a:r>
              <a:rPr lang="uk-UA" sz="2800" b="1" dirty="0" smtClean="0"/>
              <a:t>жовтень </a:t>
            </a:r>
            <a:r>
              <a:rPr sz="2800" b="1" dirty="0" smtClean="0"/>
              <a:t>– </a:t>
            </a:r>
            <a:r>
              <a:rPr lang="uk-UA" sz="2800" b="1" dirty="0" smtClean="0"/>
              <a:t>грудень </a:t>
            </a:r>
            <a:r>
              <a:rPr sz="2800" b="1" dirty="0" smtClean="0"/>
              <a:t>201</a:t>
            </a:r>
            <a:r>
              <a:rPr lang="uk-UA" sz="2800" b="1" dirty="0" smtClean="0"/>
              <a:t>7</a:t>
            </a:r>
            <a:r>
              <a:rPr sz="2800" b="1" dirty="0" smtClean="0"/>
              <a:t> року).</a:t>
            </a:r>
            <a:br>
              <a:rPr sz="2800" b="1" dirty="0" smtClean="0"/>
            </a:br>
            <a:r>
              <a:rPr lang="en-US" sz="2800" b="1" dirty="0" smtClean="0"/>
              <a:t>- </a:t>
            </a:r>
            <a:r>
              <a:rPr lang="uk-UA" sz="2800" b="1" dirty="0" smtClean="0"/>
              <a:t>Проаналізувати екскурсії, проведені у 2017 році та підготувати схеми маршрутів, фотоматеріал для проведення </a:t>
            </a:r>
            <a:r>
              <a:rPr lang="uk-UA" sz="2800" b="1" dirty="0" err="1" smtClean="0"/>
              <a:t>екскурсії-квесту</a:t>
            </a:r>
            <a:r>
              <a:rPr lang="uk-UA" sz="2800" b="1" dirty="0" smtClean="0"/>
              <a:t> «Харків: </a:t>
            </a:r>
            <a:r>
              <a:rPr lang="uk-UA" sz="2800" b="1" dirty="0" err="1" smtClean="0"/>
              <a:t>фотопогляд</a:t>
            </a:r>
            <a:r>
              <a:rPr lang="uk-UA" sz="2800" b="1" dirty="0" smtClean="0"/>
              <a:t> крізь століття» історичною частиною міста Харкова </a:t>
            </a:r>
            <a:r>
              <a:rPr sz="2800" b="1" dirty="0" smtClean="0"/>
              <a:t>(</a:t>
            </a:r>
            <a:r>
              <a:rPr lang="uk-UA" sz="2800" b="1" dirty="0" smtClean="0"/>
              <a:t>січень – квітень </a:t>
            </a:r>
            <a:r>
              <a:rPr sz="2800" b="1" dirty="0" smtClean="0"/>
              <a:t>201</a:t>
            </a:r>
            <a:r>
              <a:rPr lang="uk-UA" sz="2800" b="1" dirty="0" smtClean="0"/>
              <a:t>8</a:t>
            </a:r>
            <a:r>
              <a:rPr sz="2800" b="1" dirty="0" smtClean="0"/>
              <a:t> року).</a:t>
            </a:r>
            <a:br>
              <a:rPr sz="2800" b="1" dirty="0" smtClean="0"/>
            </a:br>
            <a:r>
              <a:rPr lang="en-US" sz="2800" b="1" dirty="0" smtClean="0"/>
              <a:t>- </a:t>
            </a:r>
            <a:r>
              <a:rPr lang="uk-UA" sz="2800" b="1" dirty="0" smtClean="0"/>
              <a:t>Організувати проведення краєзнавчих екскурсій та </a:t>
            </a:r>
            <a:r>
              <a:rPr lang="uk-UA" sz="2800" b="1" dirty="0" err="1" smtClean="0"/>
              <a:t>квесту</a:t>
            </a:r>
            <a:r>
              <a:rPr lang="uk-UA" sz="2800" b="1" dirty="0" smtClean="0"/>
              <a:t> «Харків: </a:t>
            </a:r>
            <a:r>
              <a:rPr lang="uk-UA" sz="2800" b="1" dirty="0" err="1" smtClean="0"/>
              <a:t>фотопогляд</a:t>
            </a:r>
            <a:r>
              <a:rPr lang="uk-UA" sz="2800" b="1" dirty="0" smtClean="0"/>
              <a:t> крізь століття» на майдані Конституції та вул. Університетській </a:t>
            </a:r>
            <a:br>
              <a:rPr lang="uk-UA" sz="2800" b="1" dirty="0" smtClean="0"/>
            </a:br>
            <a:r>
              <a:rPr lang="uk-UA" sz="2800" b="1" dirty="0" smtClean="0"/>
              <a:t>під час перебування у літньому пришкільному таборі відпочинку (червень 2018 року).</a:t>
            </a:r>
            <a:r>
              <a:rPr sz="2800" dirty="0" smtClean="0"/>
              <a:t/>
            </a:r>
            <a:br>
              <a:rPr sz="2800" dirty="0" smtClean="0"/>
            </a:br>
            <a:endParaRPr sz="2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38" y="-649288"/>
            <a:ext cx="9072562" cy="2162176"/>
          </a:xfrm>
        </p:spPr>
        <p:txBody>
          <a:bodyPr anchorCtr="1"/>
          <a:lstStyle/>
          <a:p>
            <a:pPr marL="53421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 smtClean="0"/>
              <a:t>Екскурсія-квест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 </a:t>
            </a:r>
            <a:r>
              <a:rPr lang="uk-UA" sz="2800" b="1" dirty="0"/>
              <a:t>«Харків: </a:t>
            </a:r>
            <a:r>
              <a:rPr lang="uk-UA" sz="2800" b="1" dirty="0" err="1" smtClean="0"/>
              <a:t>фотопогляд</a:t>
            </a:r>
            <a:r>
              <a:rPr lang="uk-UA" sz="2800" b="1" dirty="0" smtClean="0"/>
              <a:t> крізь століття»</a:t>
            </a:r>
            <a:endParaRPr lang="uk-UA" sz="2800" b="1" dirty="0"/>
          </a:p>
        </p:txBody>
      </p:sp>
      <p:pic>
        <p:nvPicPr>
          <p:cNvPr id="29698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 l="31013" t="8592" r="10030" b="12041"/>
          <a:stretch>
            <a:fillRect/>
          </a:stretch>
        </p:blipFill>
        <p:spPr>
          <a:xfrm>
            <a:off x="1254125" y="922338"/>
            <a:ext cx="7632700" cy="6421437"/>
          </a:xfrm>
          <a:solidFill>
            <a:srgbClr val="00B050"/>
          </a:solidFill>
          <a:ln w="9528">
            <a:solidFill>
              <a:srgbClr val="00B050"/>
            </a:solidFill>
          </a:ln>
        </p:spPr>
      </p:pic>
      <p:sp>
        <p:nvSpPr>
          <p:cNvPr id="29699" name="5-конечная звезда 4"/>
          <p:cNvSpPr>
            <a:spLocks/>
          </p:cNvSpPr>
          <p:nvPr/>
        </p:nvSpPr>
        <p:spPr bwMode="auto">
          <a:xfrm>
            <a:off x="4733925" y="2065338"/>
            <a:ext cx="449263" cy="419100"/>
          </a:xfrm>
          <a:custGeom>
            <a:avLst/>
            <a:gdLst>
              <a:gd name="T0" fmla="*/ 224632 w 449925"/>
              <a:gd name="T1" fmla="*/ 0 h 418367"/>
              <a:gd name="T2" fmla="*/ 449263 w 449925"/>
              <a:gd name="T3" fmla="*/ 209551 h 418367"/>
              <a:gd name="T4" fmla="*/ 224632 w 449925"/>
              <a:gd name="T5" fmla="*/ 419100 h 418367"/>
              <a:gd name="T6" fmla="*/ 0 w 449925"/>
              <a:gd name="T7" fmla="*/ 209551 h 418367"/>
              <a:gd name="T8" fmla="*/ 0 w 449925"/>
              <a:gd name="T9" fmla="*/ 160082 h 418367"/>
              <a:gd name="T10" fmla="*/ 85802 w 449925"/>
              <a:gd name="T11" fmla="*/ 419099 h 418367"/>
              <a:gd name="T12" fmla="*/ 363461 w 449925"/>
              <a:gd name="T13" fmla="*/ 419099 h 418367"/>
              <a:gd name="T14" fmla="*/ 449263 w 449925"/>
              <a:gd name="T15" fmla="*/ 160082 h 418367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1796480 60000 65536"/>
              <a:gd name="T21" fmla="*/ 5898240 60000 65536"/>
              <a:gd name="T22" fmla="*/ 5898240 60000 65536"/>
              <a:gd name="T23" fmla="*/ 0 60000 65536"/>
              <a:gd name="T24" fmla="*/ 139036 w 449925"/>
              <a:gd name="T25" fmla="*/ 159803 h 418367"/>
              <a:gd name="T26" fmla="*/ 310889 w 449925"/>
              <a:gd name="T27" fmla="*/ 319602 h 418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9925" h="418367">
                <a:moveTo>
                  <a:pt x="0" y="159802"/>
                </a:moveTo>
                <a:lnTo>
                  <a:pt x="171857" y="159803"/>
                </a:lnTo>
                <a:lnTo>
                  <a:pt x="224963" y="0"/>
                </a:lnTo>
                <a:lnTo>
                  <a:pt x="278068" y="159803"/>
                </a:lnTo>
                <a:lnTo>
                  <a:pt x="449925" y="159802"/>
                </a:lnTo>
                <a:lnTo>
                  <a:pt x="310889" y="258564"/>
                </a:lnTo>
                <a:lnTo>
                  <a:pt x="363997" y="418366"/>
                </a:lnTo>
                <a:lnTo>
                  <a:pt x="224963" y="319602"/>
                </a:lnTo>
                <a:lnTo>
                  <a:pt x="85928" y="418366"/>
                </a:lnTo>
                <a:lnTo>
                  <a:pt x="139036" y="258564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29700" name="5-конечная звезда 5"/>
          <p:cNvSpPr>
            <a:spLocks/>
          </p:cNvSpPr>
          <p:nvPr/>
        </p:nvSpPr>
        <p:spPr bwMode="auto">
          <a:xfrm>
            <a:off x="4914900" y="3422650"/>
            <a:ext cx="411163" cy="428625"/>
          </a:xfrm>
          <a:custGeom>
            <a:avLst/>
            <a:gdLst>
              <a:gd name="T0" fmla="*/ 205582 w 411283"/>
              <a:gd name="T1" fmla="*/ 0 h 429188"/>
              <a:gd name="T2" fmla="*/ 411163 w 411283"/>
              <a:gd name="T3" fmla="*/ 214313 h 429188"/>
              <a:gd name="T4" fmla="*/ 205582 w 411283"/>
              <a:gd name="T5" fmla="*/ 428625 h 429188"/>
              <a:gd name="T6" fmla="*/ 0 w 411283"/>
              <a:gd name="T7" fmla="*/ 214313 h 429188"/>
              <a:gd name="T8" fmla="*/ 0 w 411283"/>
              <a:gd name="T9" fmla="*/ 163720 h 429188"/>
              <a:gd name="T10" fmla="*/ 78525 w 411283"/>
              <a:gd name="T11" fmla="*/ 428624 h 429188"/>
              <a:gd name="T12" fmla="*/ 332638 w 411283"/>
              <a:gd name="T13" fmla="*/ 428624 h 429188"/>
              <a:gd name="T14" fmla="*/ 411163 w 411283"/>
              <a:gd name="T15" fmla="*/ 163720 h 42918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1796480 60000 65536"/>
              <a:gd name="T21" fmla="*/ 5898240 60000 65536"/>
              <a:gd name="T22" fmla="*/ 5898240 60000 65536"/>
              <a:gd name="T23" fmla="*/ 0 60000 65536"/>
              <a:gd name="T24" fmla="*/ 127095 w 411283"/>
              <a:gd name="T25" fmla="*/ 163936 h 429188"/>
              <a:gd name="T26" fmla="*/ 284188 w 411283"/>
              <a:gd name="T27" fmla="*/ 327868 h 429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283" h="429188">
                <a:moveTo>
                  <a:pt x="0" y="163935"/>
                </a:moveTo>
                <a:lnTo>
                  <a:pt x="157097" y="163936"/>
                </a:lnTo>
                <a:lnTo>
                  <a:pt x="205642" y="0"/>
                </a:lnTo>
                <a:lnTo>
                  <a:pt x="254186" y="163936"/>
                </a:lnTo>
                <a:lnTo>
                  <a:pt x="411283" y="163935"/>
                </a:lnTo>
                <a:lnTo>
                  <a:pt x="284188" y="265251"/>
                </a:lnTo>
                <a:lnTo>
                  <a:pt x="332735" y="429187"/>
                </a:lnTo>
                <a:lnTo>
                  <a:pt x="205642" y="327868"/>
                </a:lnTo>
                <a:lnTo>
                  <a:pt x="78548" y="429187"/>
                </a:lnTo>
                <a:lnTo>
                  <a:pt x="127095" y="265251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29701" name="5-конечная звезда 7"/>
          <p:cNvSpPr>
            <a:spLocks/>
          </p:cNvSpPr>
          <p:nvPr/>
        </p:nvSpPr>
        <p:spPr bwMode="auto">
          <a:xfrm>
            <a:off x="5148263" y="4427538"/>
            <a:ext cx="396875" cy="360362"/>
          </a:xfrm>
          <a:custGeom>
            <a:avLst/>
            <a:gdLst>
              <a:gd name="T0" fmla="*/ 198438 w 396547"/>
              <a:gd name="T1" fmla="*/ 0 h 360035"/>
              <a:gd name="T2" fmla="*/ 396875 w 396547"/>
              <a:gd name="T3" fmla="*/ 180182 h 360035"/>
              <a:gd name="T4" fmla="*/ 198438 w 396547"/>
              <a:gd name="T5" fmla="*/ 360362 h 360035"/>
              <a:gd name="T6" fmla="*/ 0 w 396547"/>
              <a:gd name="T7" fmla="*/ 180182 h 360035"/>
              <a:gd name="T8" fmla="*/ 0 w 396547"/>
              <a:gd name="T9" fmla="*/ 137646 h 360035"/>
              <a:gd name="T10" fmla="*/ 75797 w 396547"/>
              <a:gd name="T11" fmla="*/ 360361 h 360035"/>
              <a:gd name="T12" fmla="*/ 321078 w 396547"/>
              <a:gd name="T13" fmla="*/ 360361 h 360035"/>
              <a:gd name="T14" fmla="*/ 396875 w 396547"/>
              <a:gd name="T15" fmla="*/ 137646 h 36003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1796480 60000 65536"/>
              <a:gd name="T21" fmla="*/ 5898240 60000 65536"/>
              <a:gd name="T22" fmla="*/ 5898240 60000 65536"/>
              <a:gd name="T23" fmla="*/ 0 60000 65536"/>
              <a:gd name="T24" fmla="*/ 122541 w 396547"/>
              <a:gd name="T25" fmla="*/ 137522 h 360035"/>
              <a:gd name="T26" fmla="*/ 274006 w 396547"/>
              <a:gd name="T27" fmla="*/ 275040 h 3600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6547" h="360035">
                <a:moveTo>
                  <a:pt x="0" y="137521"/>
                </a:moveTo>
                <a:lnTo>
                  <a:pt x="151468" y="137522"/>
                </a:lnTo>
                <a:lnTo>
                  <a:pt x="198273" y="0"/>
                </a:lnTo>
                <a:lnTo>
                  <a:pt x="245079" y="137522"/>
                </a:lnTo>
                <a:lnTo>
                  <a:pt x="396547" y="137521"/>
                </a:lnTo>
                <a:lnTo>
                  <a:pt x="274006" y="222513"/>
                </a:lnTo>
                <a:lnTo>
                  <a:pt x="320813" y="360034"/>
                </a:lnTo>
                <a:lnTo>
                  <a:pt x="198273" y="275040"/>
                </a:lnTo>
                <a:lnTo>
                  <a:pt x="75734" y="360034"/>
                </a:lnTo>
                <a:lnTo>
                  <a:pt x="122541" y="222513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29702" name="5-конечная звезда 9"/>
          <p:cNvSpPr>
            <a:spLocks/>
          </p:cNvSpPr>
          <p:nvPr/>
        </p:nvSpPr>
        <p:spPr bwMode="auto">
          <a:xfrm>
            <a:off x="5275263" y="5494338"/>
            <a:ext cx="407987" cy="373062"/>
          </a:xfrm>
          <a:custGeom>
            <a:avLst/>
            <a:gdLst>
              <a:gd name="T0" fmla="*/ 203994 w 407423"/>
              <a:gd name="T1" fmla="*/ 0 h 373720"/>
              <a:gd name="T2" fmla="*/ 407987 w 407423"/>
              <a:gd name="T3" fmla="*/ 186531 h 373720"/>
              <a:gd name="T4" fmla="*/ 203994 w 407423"/>
              <a:gd name="T5" fmla="*/ 373062 h 373720"/>
              <a:gd name="T6" fmla="*/ 0 w 407423"/>
              <a:gd name="T7" fmla="*/ 186531 h 373720"/>
              <a:gd name="T8" fmla="*/ 0 w 407423"/>
              <a:gd name="T9" fmla="*/ 142497 h 373720"/>
              <a:gd name="T10" fmla="*/ 77919 w 407423"/>
              <a:gd name="T11" fmla="*/ 373061 h 373720"/>
              <a:gd name="T12" fmla="*/ 330068 w 407423"/>
              <a:gd name="T13" fmla="*/ 373061 h 373720"/>
              <a:gd name="T14" fmla="*/ 407987 w 407423"/>
              <a:gd name="T15" fmla="*/ 142497 h 37372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1796480 60000 65536"/>
              <a:gd name="T21" fmla="*/ 5898240 60000 65536"/>
              <a:gd name="T22" fmla="*/ 5898240 60000 65536"/>
              <a:gd name="T23" fmla="*/ 0 60000 65536"/>
              <a:gd name="T24" fmla="*/ 125902 w 407423"/>
              <a:gd name="T25" fmla="*/ 142749 h 373720"/>
              <a:gd name="T26" fmla="*/ 281521 w 407423"/>
              <a:gd name="T27" fmla="*/ 285495 h 3737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7423" h="373720">
                <a:moveTo>
                  <a:pt x="0" y="142748"/>
                </a:moveTo>
                <a:lnTo>
                  <a:pt x="155623" y="142749"/>
                </a:lnTo>
                <a:lnTo>
                  <a:pt x="203712" y="0"/>
                </a:lnTo>
                <a:lnTo>
                  <a:pt x="251800" y="142749"/>
                </a:lnTo>
                <a:lnTo>
                  <a:pt x="407423" y="142748"/>
                </a:lnTo>
                <a:lnTo>
                  <a:pt x="281521" y="230971"/>
                </a:lnTo>
                <a:lnTo>
                  <a:pt x="329612" y="373719"/>
                </a:lnTo>
                <a:lnTo>
                  <a:pt x="203712" y="285495"/>
                </a:lnTo>
                <a:lnTo>
                  <a:pt x="77811" y="373719"/>
                </a:lnTo>
                <a:lnTo>
                  <a:pt x="125902" y="230971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29703" name="5-конечная звезда 10"/>
          <p:cNvSpPr>
            <a:spLocks/>
          </p:cNvSpPr>
          <p:nvPr/>
        </p:nvSpPr>
        <p:spPr bwMode="auto">
          <a:xfrm>
            <a:off x="4826000" y="5494338"/>
            <a:ext cx="446088" cy="373062"/>
          </a:xfrm>
          <a:custGeom>
            <a:avLst/>
            <a:gdLst>
              <a:gd name="T0" fmla="*/ 223045 w 445779"/>
              <a:gd name="T1" fmla="*/ 0 h 373721"/>
              <a:gd name="T2" fmla="*/ 446088 w 445779"/>
              <a:gd name="T3" fmla="*/ 186531 h 373721"/>
              <a:gd name="T4" fmla="*/ 223045 w 445779"/>
              <a:gd name="T5" fmla="*/ 373062 h 373721"/>
              <a:gd name="T6" fmla="*/ 0 w 445779"/>
              <a:gd name="T7" fmla="*/ 186531 h 373721"/>
              <a:gd name="T8" fmla="*/ 0 w 445779"/>
              <a:gd name="T9" fmla="*/ 142496 h 373721"/>
              <a:gd name="T10" fmla="*/ 85195 w 445779"/>
              <a:gd name="T11" fmla="*/ 373061 h 373721"/>
              <a:gd name="T12" fmla="*/ 360893 w 445779"/>
              <a:gd name="T13" fmla="*/ 373061 h 373721"/>
              <a:gd name="T14" fmla="*/ 446088 w 445779"/>
              <a:gd name="T15" fmla="*/ 142496 h 37372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1796480 60000 65536"/>
              <a:gd name="T21" fmla="*/ 5898240 60000 65536"/>
              <a:gd name="T22" fmla="*/ 5898240 60000 65536"/>
              <a:gd name="T23" fmla="*/ 0 60000 65536"/>
              <a:gd name="T24" fmla="*/ 137756 w 445779"/>
              <a:gd name="T25" fmla="*/ 142749 h 373721"/>
              <a:gd name="T26" fmla="*/ 308024 w 445779"/>
              <a:gd name="T27" fmla="*/ 285495 h 3737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5779" h="373721">
                <a:moveTo>
                  <a:pt x="0" y="142748"/>
                </a:moveTo>
                <a:lnTo>
                  <a:pt x="170273" y="142749"/>
                </a:lnTo>
                <a:lnTo>
                  <a:pt x="222889" y="0"/>
                </a:lnTo>
                <a:lnTo>
                  <a:pt x="275506" y="142749"/>
                </a:lnTo>
                <a:lnTo>
                  <a:pt x="445779" y="142748"/>
                </a:lnTo>
                <a:lnTo>
                  <a:pt x="308024" y="230971"/>
                </a:lnTo>
                <a:lnTo>
                  <a:pt x="360643" y="373720"/>
                </a:lnTo>
                <a:lnTo>
                  <a:pt x="222889" y="285495"/>
                </a:lnTo>
                <a:lnTo>
                  <a:pt x="85136" y="373720"/>
                </a:lnTo>
                <a:lnTo>
                  <a:pt x="137755" y="230971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29704" name="5-конечная звезда 10"/>
          <p:cNvSpPr>
            <a:spLocks/>
          </p:cNvSpPr>
          <p:nvPr/>
        </p:nvSpPr>
        <p:spPr bwMode="auto">
          <a:xfrm>
            <a:off x="4826000" y="6137275"/>
            <a:ext cx="395288" cy="428625"/>
          </a:xfrm>
          <a:custGeom>
            <a:avLst/>
            <a:gdLst>
              <a:gd name="T0" fmla="*/ 197644 w 395638"/>
              <a:gd name="T1" fmla="*/ 0 h 428628"/>
              <a:gd name="T2" fmla="*/ 395288 w 395638"/>
              <a:gd name="T3" fmla="*/ 214313 h 428628"/>
              <a:gd name="T4" fmla="*/ 197644 w 395638"/>
              <a:gd name="T5" fmla="*/ 428625 h 428628"/>
              <a:gd name="T6" fmla="*/ 0 w 395638"/>
              <a:gd name="T7" fmla="*/ 214313 h 428628"/>
              <a:gd name="T8" fmla="*/ 0 w 395638"/>
              <a:gd name="T9" fmla="*/ 163720 h 428628"/>
              <a:gd name="T10" fmla="*/ 75493 w 395638"/>
              <a:gd name="T11" fmla="*/ 428624 h 428628"/>
              <a:gd name="T12" fmla="*/ 319795 w 395638"/>
              <a:gd name="T13" fmla="*/ 428624 h 428628"/>
              <a:gd name="T14" fmla="*/ 395288 w 395638"/>
              <a:gd name="T15" fmla="*/ 163720 h 42862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1796480 60000 65536"/>
              <a:gd name="T21" fmla="*/ 5898240 60000 65536"/>
              <a:gd name="T22" fmla="*/ 5898240 60000 65536"/>
              <a:gd name="T23" fmla="*/ 0 60000 65536"/>
              <a:gd name="T24" fmla="*/ 122260 w 395638"/>
              <a:gd name="T25" fmla="*/ 163722 h 428628"/>
              <a:gd name="T26" fmla="*/ 273378 w 395638"/>
              <a:gd name="T27" fmla="*/ 327440 h 4286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5638" h="428628">
                <a:moveTo>
                  <a:pt x="0" y="163721"/>
                </a:moveTo>
                <a:lnTo>
                  <a:pt x="151121" y="163722"/>
                </a:lnTo>
                <a:lnTo>
                  <a:pt x="197819" y="0"/>
                </a:lnTo>
                <a:lnTo>
                  <a:pt x="244517" y="163722"/>
                </a:lnTo>
                <a:lnTo>
                  <a:pt x="395638" y="163721"/>
                </a:lnTo>
                <a:lnTo>
                  <a:pt x="273378" y="264905"/>
                </a:lnTo>
                <a:lnTo>
                  <a:pt x="320078" y="428627"/>
                </a:lnTo>
                <a:lnTo>
                  <a:pt x="197819" y="327440"/>
                </a:lnTo>
                <a:lnTo>
                  <a:pt x="75560" y="428627"/>
                </a:lnTo>
                <a:lnTo>
                  <a:pt x="122260" y="264905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пагагн.jpg"/>
          <p:cNvPicPr>
            <a:picLocks noChangeAspect="1"/>
          </p:cNvPicPr>
          <p:nvPr/>
        </p:nvPicPr>
        <p:blipFill>
          <a:blip r:embed="rId2"/>
          <a:srcRect b="50549"/>
          <a:stretch>
            <a:fillRect/>
          </a:stretch>
        </p:blipFill>
        <p:spPr bwMode="auto">
          <a:xfrm>
            <a:off x="0" y="2279650"/>
            <a:ext cx="51847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E:\проспект.jpg"/>
          <p:cNvPicPr>
            <a:picLocks noChangeAspect="1"/>
          </p:cNvPicPr>
          <p:nvPr/>
        </p:nvPicPr>
        <p:blipFill>
          <a:blip r:embed="rId3"/>
          <a:srcRect b="53120"/>
          <a:stretch>
            <a:fillRect/>
          </a:stretch>
        </p:blipFill>
        <p:spPr bwMode="auto">
          <a:xfrm>
            <a:off x="5076825" y="0"/>
            <a:ext cx="50038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hangingPunct="1"/>
            <a:endParaRPr smtClean="0">
              <a:effectLst/>
              <a:latin typeface="Century Gothic" pitchFamily="34" charset="0"/>
            </a:endParaRPr>
          </a:p>
        </p:txBody>
      </p:sp>
      <p:sp>
        <p:nvSpPr>
          <p:cNvPr id="31746" name="Rectangle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endParaRPr smtClean="0">
              <a:latin typeface="Century Gothic" pitchFamily="34" charset="0"/>
            </a:endParaRPr>
          </a:p>
        </p:txBody>
      </p:sp>
      <p:pic>
        <p:nvPicPr>
          <p:cNvPr id="31747" name="Picture 4" descr="20-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509588"/>
            <a:ext cx="907256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1851025"/>
            <a:ext cx="9394825" cy="1541463"/>
          </a:xfrm>
        </p:spPr>
        <p:txBody>
          <a:bodyPr numCol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6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uk-UA" sz="6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uk-UA" sz="6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Виконання завдань квесту </a:t>
            </a:r>
            <a:endParaRPr sz="6000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13" y="4140200"/>
            <a:ext cx="5688012" cy="2555875"/>
          </a:xfrm>
        </p:spPr>
        <p:txBody>
          <a:bodyPr/>
          <a:lstStyle/>
          <a:p>
            <a:pPr marL="53421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Вид </a:t>
            </a:r>
            <a:br>
              <a:rPr lang="uk-UA" b="1" dirty="0" smtClean="0"/>
            </a:br>
            <a:r>
              <a:rPr lang="uk-UA" b="1" dirty="0" smtClean="0"/>
              <a:t>з Московського проспекту </a:t>
            </a:r>
            <a:br>
              <a:rPr lang="uk-UA" b="1" dirty="0" smtClean="0"/>
            </a:br>
            <a:r>
              <a:rPr lang="uk-UA" b="1" dirty="0" smtClean="0"/>
              <a:t>на </a:t>
            </a:r>
            <a:r>
              <a:rPr lang="uk-UA" b="1" dirty="0" err="1" smtClean="0"/>
              <a:t>дзвінницю</a:t>
            </a:r>
            <a:r>
              <a:rPr lang="uk-UA" b="1" dirty="0" smtClean="0"/>
              <a:t> Успенського собору та  Соборний провулок </a:t>
            </a:r>
            <a:br>
              <a:rPr lang="uk-UA" b="1" dirty="0" smtClean="0"/>
            </a:br>
            <a:r>
              <a:rPr lang="uk-UA" b="1" dirty="0" smtClean="0"/>
              <a:t>(раніше </a:t>
            </a:r>
            <a:r>
              <a:rPr lang="uk-UA" b="1" dirty="0" err="1" smtClean="0"/>
              <a:t>Шляпний</a:t>
            </a:r>
            <a:r>
              <a:rPr lang="uk-UA" b="1" dirty="0" smtClean="0"/>
              <a:t>)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b="1" dirty="0"/>
          </a:p>
        </p:txBody>
      </p:sp>
      <p:pic>
        <p:nvPicPr>
          <p:cNvPr id="33794" name="Picture 2" descr="E:\пагаг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58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952750" y="6613525"/>
            <a:ext cx="296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FF99"/>
                </a:solidFill>
              </a:rPr>
              <a:t>Фото 2018 р.</a:t>
            </a:r>
            <a:br>
              <a:rPr lang="ru-RU" sz="2800" b="1">
                <a:solidFill>
                  <a:srgbClr val="99FF99"/>
                </a:solidFill>
              </a:rPr>
            </a:br>
            <a:endParaRPr lang="ru-RU" sz="2800" b="1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563" y="2493963"/>
            <a:ext cx="5326062" cy="1541462"/>
          </a:xfrm>
        </p:spPr>
        <p:txBody>
          <a:bodyPr/>
          <a:lstStyle/>
          <a:p>
            <a:pPr marL="53421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Початок Московського проспекту</a:t>
            </a:r>
            <a:br>
              <a:rPr lang="uk-UA" b="1" dirty="0" smtClean="0"/>
            </a:br>
            <a:r>
              <a:rPr lang="uk-UA" b="1" dirty="0" smtClean="0"/>
              <a:t>від </a:t>
            </a:r>
            <a:br>
              <a:rPr lang="uk-UA" b="1" dirty="0" smtClean="0"/>
            </a:br>
            <a:r>
              <a:rPr lang="uk-UA" b="1" dirty="0" smtClean="0"/>
              <a:t>майдану </a:t>
            </a:r>
            <a:br>
              <a:rPr lang="uk-UA" b="1" dirty="0" smtClean="0"/>
            </a:br>
            <a:r>
              <a:rPr lang="uk-UA" b="1" dirty="0" smtClean="0"/>
              <a:t>Конституції</a:t>
            </a:r>
            <a:endParaRPr b="1" dirty="0"/>
          </a:p>
        </p:txBody>
      </p:sp>
      <p:pic>
        <p:nvPicPr>
          <p:cNvPr id="34818" name="Picture 3" descr="E:\проспект.jpg"/>
          <p:cNvPicPr>
            <a:picLocks noChangeAspect="1"/>
          </p:cNvPicPr>
          <p:nvPr/>
        </p:nvPicPr>
        <p:blipFill>
          <a:blip r:embed="rId2"/>
          <a:srcRect t="2837" b="7002"/>
          <a:stretch>
            <a:fillRect/>
          </a:stretch>
        </p:blipFill>
        <p:spPr bwMode="auto">
          <a:xfrm>
            <a:off x="0" y="173038"/>
            <a:ext cx="51831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2" descr="&amp;Fcy;&amp;ocy;&amp;tcy;&amp;ocy;&amp;gcy;&amp;rcy;&amp;acy;&amp;fcy;&amp;icy;&amp;yacy;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AutoShape 4" descr="&amp;Fcy;&amp;ocy;&amp;tcy;&amp;ocy;&amp;gcy;&amp;rcy;&amp;acy;&amp;fcy;&amp;icy;&amp;yacy;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1" name="AutoShape 6" descr="&amp;Fcy;&amp;ocy;&amp;tcy;&amp;ocy;&amp;gcy;&amp;rcy;&amp;acy;&amp;fcy;&amp;icy;&amp;yacy;"/>
          <p:cNvSpPr>
            <a:spLocks noChangeAspect="1" noChangeArrowheads="1"/>
          </p:cNvSpPr>
          <p:nvPr/>
        </p:nvSpPr>
        <p:spPr bwMode="auto">
          <a:xfrm>
            <a:off x="155575" y="-3138488"/>
            <a:ext cx="9839325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871663" y="6443663"/>
            <a:ext cx="2520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F166"/>
                </a:solidFill>
              </a:rPr>
              <a:t>Фото 2018 р.</a:t>
            </a:r>
            <a:r>
              <a:rPr lang="ru-RU" b="1">
                <a:solidFill>
                  <a:srgbClr val="99F166"/>
                </a:solidFill>
              </a:rPr>
              <a:t/>
            </a:r>
            <a:br>
              <a:rPr lang="ru-RU" b="1">
                <a:solidFill>
                  <a:srgbClr val="99F166"/>
                </a:solidFill>
              </a:rPr>
            </a:br>
            <a:endParaRPr lang="ru-RU" b="1">
              <a:solidFill>
                <a:srgbClr val="99F166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264275" y="273050"/>
            <a:ext cx="3709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99F166"/>
                </a:solidFill>
              </a:rPr>
              <a:t>Фото початку ХХ ст</a:t>
            </a:r>
            <a:r>
              <a:rPr lang="uk-UA" sz="2400" b="1">
                <a:solidFill>
                  <a:srgbClr val="99F166"/>
                </a:solidFill>
              </a:rPr>
              <a:t>.</a:t>
            </a:r>
            <a:endParaRPr lang="ru-RU" sz="2400" b="1">
              <a:solidFill>
                <a:srgbClr val="99F166"/>
              </a:solidFill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5256213" y="323850"/>
            <a:ext cx="719137" cy="431800"/>
          </a:xfrm>
          <a:prstGeom prst="leftArrow">
            <a:avLst>
              <a:gd name="adj1" fmla="val 50000"/>
              <a:gd name="adj2" fmla="val 41636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Grp="1"/>
          </p:cNvSpPr>
          <p:nvPr>
            <p:ph type="title"/>
          </p:nvPr>
        </p:nvSpPr>
        <p:spPr bwMode="auto">
          <a:xfrm>
            <a:off x="4752975" y="2987675"/>
            <a:ext cx="5545138" cy="1541463"/>
          </a:xfrm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sz="3400" b="1" smtClean="0">
                <a:effectLst/>
                <a:latin typeface="Century Gothic" pitchFamily="34" charset="0"/>
              </a:rPr>
              <a:t/>
            </a:r>
            <a:br>
              <a:rPr sz="3400" b="1" smtClean="0">
                <a:effectLst/>
                <a:latin typeface="Century Gothic" pitchFamily="34" charset="0"/>
              </a:rPr>
            </a:br>
            <a:r>
              <a:rPr sz="3400" b="1" smtClean="0">
                <a:effectLst/>
                <a:latin typeface="Century Gothic" pitchFamily="34" charset="0"/>
              </a:rPr>
              <a:t> </a:t>
            </a:r>
            <a:r>
              <a:rPr sz="3800" b="1" smtClean="0">
                <a:effectLst/>
                <a:latin typeface="Century Gothic" pitchFamily="34" charset="0"/>
              </a:rPr>
              <a:t>Вид </a:t>
            </a:r>
            <a:br>
              <a:rPr sz="3800" b="1" smtClean="0">
                <a:effectLst/>
                <a:latin typeface="Century Gothic" pitchFamily="34" charset="0"/>
              </a:rPr>
            </a:br>
            <a:r>
              <a:rPr sz="3800" b="1" smtClean="0">
                <a:effectLst/>
                <a:latin typeface="Century Gothic" pitchFamily="34" charset="0"/>
              </a:rPr>
              <a:t>на Бурсацький міст </a:t>
            </a:r>
            <a:br>
              <a:rPr sz="3800" b="1" smtClean="0">
                <a:effectLst/>
                <a:latin typeface="Century Gothic" pitchFamily="34" charset="0"/>
              </a:rPr>
            </a:br>
            <a:r>
              <a:rPr sz="3800" b="1" smtClean="0">
                <a:effectLst/>
                <a:latin typeface="Century Gothic" pitchFamily="34" charset="0"/>
              </a:rPr>
              <a:t> та будівлю Благовіщенського</a:t>
            </a:r>
            <a:br>
              <a:rPr sz="3800" b="1" smtClean="0">
                <a:effectLst/>
                <a:latin typeface="Century Gothic" pitchFamily="34" charset="0"/>
              </a:rPr>
            </a:br>
            <a:r>
              <a:rPr sz="3800" b="1" smtClean="0">
                <a:effectLst/>
                <a:latin typeface="Century Gothic" pitchFamily="34" charset="0"/>
              </a:rPr>
              <a:t>ринку</a:t>
            </a:r>
            <a:r>
              <a:rPr sz="4200" b="1" smtClean="0">
                <a:effectLst/>
                <a:latin typeface="Century Gothic" pitchFamily="34" charset="0"/>
              </a:rPr>
              <a:t> </a:t>
            </a:r>
            <a:br>
              <a:rPr sz="4200" b="1" smtClean="0">
                <a:effectLst/>
                <a:latin typeface="Century Gothic" pitchFamily="34" charset="0"/>
              </a:rPr>
            </a:br>
            <a:r>
              <a:rPr sz="4200" b="1" smtClean="0">
                <a:effectLst/>
                <a:latin typeface="Century Gothic" pitchFamily="34" charset="0"/>
              </a:rPr>
              <a:t/>
            </a:r>
            <a:br>
              <a:rPr sz="4200" b="1" smtClean="0">
                <a:effectLst/>
                <a:latin typeface="Century Gothic" pitchFamily="34" charset="0"/>
              </a:rPr>
            </a:br>
            <a:r>
              <a:rPr lang="uk-UA" sz="3400" b="1" smtClean="0">
                <a:effectLst/>
                <a:latin typeface="Century Gothic" pitchFamily="34" charset="0"/>
              </a:rPr>
              <a:t/>
            </a:r>
            <a:br>
              <a:rPr lang="uk-UA" sz="3400" b="1" smtClean="0">
                <a:effectLst/>
                <a:latin typeface="Century Gothic" pitchFamily="34" charset="0"/>
              </a:rPr>
            </a:br>
            <a:r>
              <a:rPr lang="uk-UA" sz="3400" b="1" smtClean="0">
                <a:effectLst/>
                <a:latin typeface="Century Gothic" pitchFamily="34" charset="0"/>
              </a:rPr>
              <a:t>Фото початку ХХ ст.</a:t>
            </a:r>
            <a:endParaRPr sz="3400" b="1" smtClean="0">
              <a:effectLst/>
              <a:latin typeface="Century Gothic" pitchFamily="34" charset="0"/>
            </a:endParaRPr>
          </a:p>
        </p:txBody>
      </p:sp>
      <p:pic>
        <p:nvPicPr>
          <p:cNvPr id="35842" name="Picture 4" descr="20-е"/>
          <p:cNvPicPr>
            <a:picLocks noChangeAspect="1" noChangeArrowheads="1"/>
          </p:cNvPicPr>
          <p:nvPr/>
        </p:nvPicPr>
        <p:blipFill>
          <a:blip r:embed="rId2"/>
          <a:srcRect b="6403"/>
          <a:stretch>
            <a:fillRect/>
          </a:stretch>
        </p:blipFill>
        <p:spPr bwMode="auto">
          <a:xfrm>
            <a:off x="0" y="3892550"/>
            <a:ext cx="54721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20180204_152543"/>
          <p:cNvPicPr>
            <a:picLocks noChangeAspect="1" noChangeArrowheads="1"/>
          </p:cNvPicPr>
          <p:nvPr/>
        </p:nvPicPr>
        <p:blipFill>
          <a:blip r:embed="rId3"/>
          <a:srcRect l="9512" t="6271" b="8055"/>
          <a:stretch>
            <a:fillRect/>
          </a:stretch>
        </p:blipFill>
        <p:spPr bwMode="auto">
          <a:xfrm>
            <a:off x="0" y="0"/>
            <a:ext cx="547211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688013" y="6875463"/>
            <a:ext cx="719137" cy="431800"/>
          </a:xfrm>
          <a:prstGeom prst="leftArrow">
            <a:avLst>
              <a:gd name="adj1" fmla="val 50000"/>
              <a:gd name="adj2" fmla="val 41636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232025" y="3132138"/>
            <a:ext cx="2951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F166"/>
                </a:solidFill>
              </a:rPr>
              <a:t>Фото 2018 р.</a:t>
            </a:r>
            <a:br>
              <a:rPr lang="ru-RU" sz="2800" b="1">
                <a:solidFill>
                  <a:srgbClr val="99F166"/>
                </a:solidFill>
              </a:rPr>
            </a:br>
            <a:endParaRPr lang="ru-RU" sz="2800" b="1">
              <a:solidFill>
                <a:srgbClr val="99F166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500" y="136525"/>
            <a:ext cx="10398125" cy="6286500"/>
          </a:xfrm>
        </p:spPr>
        <p:txBody>
          <a:bodyPr/>
          <a:lstStyle/>
          <a:p>
            <a:pPr marL="53421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Наша робота над проектом продовжується,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ми розробляємо нові маршрути,</a:t>
            </a:r>
            <a:br>
              <a:rPr lang="uk-UA" b="1" dirty="0" smtClean="0"/>
            </a:br>
            <a:r>
              <a:rPr lang="uk-UA" b="1" dirty="0" smtClean="0"/>
              <a:t> якими плануємо пройти влітку</a:t>
            </a:r>
            <a:endParaRPr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68313" y="2065338"/>
            <a:ext cx="9001125" cy="2087562"/>
          </a:xfrm>
        </p:spPr>
        <p:txBody>
          <a:bodyPr/>
          <a:lstStyle/>
          <a:p>
            <a:pPr marL="53421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 smtClean="0"/>
              <a:t>Дякую за увагу!</a:t>
            </a:r>
            <a:endParaRPr lang="uk-UA" sz="6600" b="1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431800" y="5057775"/>
            <a:ext cx="9001125" cy="2089150"/>
          </a:xfrm>
          <a:prstGeom prst="rect">
            <a:avLst/>
          </a:prstGeom>
          <a:noFill/>
          <a:ln>
            <a:noFill/>
          </a:ln>
        </p:spPr>
        <p:txBody>
          <a:bodyPr lIns="100794" tIns="50392" rIns="100794" bIns="50392" anchor="ctr" anchorCtr="1"/>
          <a:lstStyle/>
          <a:p>
            <a:pPr marL="53421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4000" kern="0" dirty="0">
              <a:solidFill>
                <a:srgbClr val="99F166"/>
              </a:solidFill>
              <a:effectLst>
                <a:outerShdw dist="26004" dir="14499600">
                  <a:srgbClr val="000000"/>
                </a:outerShdw>
              </a:effectLst>
              <a:latin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3050"/>
            <a:ext cx="57546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5"/>
          <p:cNvPicPr>
            <a:picLocks noChangeAspect="1"/>
          </p:cNvPicPr>
          <p:nvPr/>
        </p:nvPicPr>
        <p:blipFill>
          <a:blip r:embed="rId4"/>
          <a:srcRect t="5183"/>
          <a:stretch>
            <a:fillRect/>
          </a:stretch>
        </p:blipFill>
        <p:spPr bwMode="auto">
          <a:xfrm>
            <a:off x="5969000" y="1422400"/>
            <a:ext cx="41116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17500" y="279400"/>
            <a:ext cx="10398125" cy="1493838"/>
          </a:xfrm>
        </p:spPr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400" b="1" dirty="0" smtClean="0"/>
              <a:t>Донецьке городище – </a:t>
            </a:r>
            <a:br>
              <a:rPr lang="uk-UA" sz="3400" b="1" dirty="0" smtClean="0"/>
            </a:br>
            <a:r>
              <a:rPr lang="uk-UA" sz="3400" b="1" dirty="0" smtClean="0"/>
              <a:t>одна з природних  та історичних пам'яток </a:t>
            </a:r>
            <a:br>
              <a:rPr lang="uk-UA" sz="3400" b="1" dirty="0" smtClean="0"/>
            </a:br>
            <a:r>
              <a:rPr lang="uk-UA" sz="3400" b="1" dirty="0" smtClean="0"/>
              <a:t>передмістя Харкова</a:t>
            </a:r>
            <a:endParaRPr sz="3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813" y="1065213"/>
            <a:ext cx="4468812" cy="1541462"/>
          </a:xfrm>
        </p:spPr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/>
              <a:t>Екскурсії  </a:t>
            </a:r>
            <a:br>
              <a:rPr lang="uk-UA" sz="4400" b="1" dirty="0" smtClean="0"/>
            </a:br>
            <a:r>
              <a:rPr lang="uk-UA" sz="4400" b="1" dirty="0" smtClean="0"/>
              <a:t>під час перебування  у літньому  таборі </a:t>
            </a:r>
            <a:endParaRPr sz="4400" b="1" dirty="0"/>
          </a:p>
        </p:txBody>
      </p:sp>
      <p:pic>
        <p:nvPicPr>
          <p:cNvPr id="19458" name="Рисунок 9"/>
          <p:cNvPicPr>
            <a:picLocks noChangeAspect="1"/>
          </p:cNvPicPr>
          <p:nvPr/>
        </p:nvPicPr>
        <p:blipFill>
          <a:blip r:embed="rId2"/>
          <a:srcRect l="5269" t="6679" r="10303" b="19032"/>
          <a:stretch>
            <a:fillRect/>
          </a:stretch>
        </p:blipFill>
        <p:spPr bwMode="auto">
          <a:xfrm>
            <a:off x="0" y="0"/>
            <a:ext cx="59690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 b="4633"/>
          <a:stretch>
            <a:fillRect/>
          </a:stretch>
        </p:blipFill>
        <p:spPr bwMode="auto">
          <a:xfrm>
            <a:off x="0" y="3600450"/>
            <a:ext cx="59769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H:\МАН Алиса\літній табір\P5081730.JPG"/>
          <p:cNvPicPr>
            <a:picLocks noChangeAspect="1"/>
          </p:cNvPicPr>
          <p:nvPr/>
        </p:nvPicPr>
        <p:blipFill>
          <a:blip r:embed="rId4"/>
          <a:srcRect t="7608" b="7912"/>
          <a:stretch>
            <a:fillRect/>
          </a:stretch>
        </p:blipFill>
        <p:spPr bwMode="auto">
          <a:xfrm>
            <a:off x="6040438" y="3635375"/>
            <a:ext cx="404018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500" y="1422400"/>
            <a:ext cx="10715625" cy="1541463"/>
          </a:xfrm>
        </p:spPr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/>
              <a:t>                         Екскурсія</a:t>
            </a:r>
            <a:br>
              <a:rPr lang="uk-UA" sz="4000" b="1" dirty="0" smtClean="0"/>
            </a:br>
            <a:r>
              <a:rPr lang="uk-UA" sz="4000" b="1" dirty="0" smtClean="0"/>
              <a:t> </a:t>
            </a:r>
            <a:r>
              <a:rPr lang="uk-UA" sz="4000" b="1" dirty="0" err="1" smtClean="0"/>
              <a:t>“Площа</a:t>
            </a:r>
            <a:r>
              <a:rPr lang="uk-UA" sz="4000" b="1" dirty="0" smtClean="0"/>
              <a:t> Конституції – вул. Сумська </a:t>
            </a:r>
            <a:r>
              <a:rPr lang="uk-UA" b="1" dirty="0" smtClean="0"/>
              <a:t>“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b="1" dirty="0" smtClean="0"/>
              <a:t/>
            </a:r>
            <a:br>
              <a:rPr b="1" dirty="0" smtClean="0"/>
            </a:br>
            <a:r>
              <a:rPr b="1" dirty="0" smtClean="0"/>
              <a:t/>
            </a:r>
            <a:br>
              <a:rPr b="1" dirty="0" smtClean="0"/>
            </a:br>
            <a:endParaRPr b="1" dirty="0"/>
          </a:p>
        </p:txBody>
      </p:sp>
      <p:pic>
        <p:nvPicPr>
          <p:cNvPr id="20482" name="Picture 2" descr="F:\P5071716.JPG"/>
          <p:cNvPicPr>
            <a:picLocks noChangeAspect="1" noChangeArrowheads="1"/>
          </p:cNvPicPr>
          <p:nvPr/>
        </p:nvPicPr>
        <p:blipFill>
          <a:blip r:embed="rId2"/>
          <a:srcRect l="3976" t="7291" r="4559" b="19141"/>
          <a:stretch>
            <a:fillRect/>
          </a:stretch>
        </p:blipFill>
        <p:spPr bwMode="auto">
          <a:xfrm>
            <a:off x="4468813" y="1539875"/>
            <a:ext cx="5286375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P5071705"/>
          <p:cNvPicPr>
            <a:picLocks noChangeAspect="1" noChangeArrowheads="1"/>
          </p:cNvPicPr>
          <p:nvPr/>
        </p:nvPicPr>
        <p:blipFill>
          <a:blip r:embed="rId3"/>
          <a:srcRect l="25475" t="19128" r="18475" b="20103"/>
          <a:stretch>
            <a:fillRect/>
          </a:stretch>
        </p:blipFill>
        <p:spPr bwMode="auto">
          <a:xfrm>
            <a:off x="254000" y="1565275"/>
            <a:ext cx="392906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493963"/>
            <a:ext cx="9072562" cy="1541462"/>
          </a:xfrm>
        </p:spPr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              Екскурсія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err="1" smtClean="0"/>
              <a:t>“Проспект</a:t>
            </a:r>
            <a:r>
              <a:rPr lang="uk-UA" b="1" dirty="0" smtClean="0"/>
              <a:t> Гагаріна – </a:t>
            </a:r>
            <a:br>
              <a:rPr lang="uk-UA" b="1" dirty="0" smtClean="0"/>
            </a:br>
            <a:r>
              <a:rPr b="1" dirty="0" smtClean="0"/>
              <a:t/>
            </a:r>
            <a:br>
              <a:rPr b="1" dirty="0" smtClean="0"/>
            </a:br>
            <a:r>
              <a:rPr lang="uk-UA" b="1" dirty="0" smtClean="0"/>
              <a:t>вулиця Конторська –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вулиця Полтавський шлях –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Південний </a:t>
            </a:r>
            <a:r>
              <a:rPr lang="uk-UA" b="1" dirty="0" err="1" smtClean="0"/>
              <a:t>вокзал”</a:t>
            </a:r>
            <a:r>
              <a:rPr lang="uk-UA" b="1" dirty="0" smtClean="0"/>
              <a:t> 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P5141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79400"/>
            <a:ext cx="9215438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23554" name="Picture 2" descr="P5141746"/>
          <p:cNvPicPr>
            <a:picLocks noChangeAspect="1" noChangeArrowheads="1"/>
          </p:cNvPicPr>
          <p:nvPr/>
        </p:nvPicPr>
        <p:blipFill>
          <a:blip r:embed="rId3"/>
          <a:srcRect l="16534" b="12097"/>
          <a:stretch>
            <a:fillRect/>
          </a:stretch>
        </p:blipFill>
        <p:spPr bwMode="auto">
          <a:xfrm>
            <a:off x="0" y="171450"/>
            <a:ext cx="4897438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P5141752"/>
          <p:cNvPicPr>
            <a:picLocks noChangeAspect="1" noChangeArrowheads="1"/>
          </p:cNvPicPr>
          <p:nvPr/>
        </p:nvPicPr>
        <p:blipFill>
          <a:blip r:embed="rId4"/>
          <a:srcRect l="11905" b="7460"/>
          <a:stretch>
            <a:fillRect/>
          </a:stretch>
        </p:blipFill>
        <p:spPr bwMode="auto">
          <a:xfrm>
            <a:off x="4968875" y="227013"/>
            <a:ext cx="485775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36900"/>
            <a:ext cx="50784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H:\МАН Алиса\літній табір\P50717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300" y="3136900"/>
            <a:ext cx="4886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317500" y="993775"/>
            <a:ext cx="10398125" cy="1541463"/>
          </a:xfrm>
        </p:spPr>
        <p:txBody>
          <a:bodyPr/>
          <a:lstStyle/>
          <a:p>
            <a:pPr marL="53421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/>
              <a:t>Мета проекту – </a:t>
            </a:r>
            <a:br>
              <a:rPr lang="uk-UA" sz="3600" b="1" dirty="0" smtClean="0"/>
            </a:br>
            <a:r>
              <a:rPr lang="uk-UA" sz="3600" b="1" dirty="0" smtClean="0"/>
              <a:t>вивчення, дослідження історії </a:t>
            </a:r>
            <a:br>
              <a:rPr lang="uk-UA" sz="3600" b="1" dirty="0" smtClean="0"/>
            </a:br>
            <a:r>
              <a:rPr lang="uk-UA" sz="3600" b="1" dirty="0" smtClean="0"/>
              <a:t>та культурної спадщини міста Харкова</a:t>
            </a:r>
            <a:r>
              <a:rPr sz="3200" b="1" dirty="0" smtClean="0"/>
              <a:t/>
            </a:r>
            <a:br>
              <a:rPr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endParaRPr sz="32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063" y="3279775"/>
            <a:ext cx="10080626" cy="1541463"/>
          </a:xfrm>
        </p:spPr>
        <p:txBody>
          <a:bodyPr/>
          <a:lstStyle/>
          <a:p>
            <a:pPr marL="534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uk-UA" b="1" dirty="0" smtClean="0"/>
              <a:t>   </a:t>
            </a:r>
            <a:r>
              <a:rPr lang="en-US" b="1" dirty="0" smtClean="0"/>
              <a:t> </a:t>
            </a:r>
            <a:r>
              <a:rPr b="1" dirty="0" smtClean="0"/>
              <a:t>ЗАДАЧІ ПРОЕКТУ</a:t>
            </a:r>
            <a:r>
              <a:rPr dirty="0" smtClean="0"/>
              <a:t/>
            </a:r>
            <a:br>
              <a:rPr dirty="0" smtClean="0"/>
            </a:br>
            <a:r>
              <a:rPr b="1" dirty="0" smtClean="0"/>
              <a:t> </a:t>
            </a:r>
            <a:r>
              <a:rPr sz="3600" b="1" dirty="0" smtClean="0"/>
              <a:t/>
            </a:r>
            <a:br>
              <a:rPr sz="3600" b="1" dirty="0" smtClean="0"/>
            </a:br>
            <a:r>
              <a:rPr lang="en-US" sz="3600" b="1" dirty="0" smtClean="0"/>
              <a:t>-   </a:t>
            </a:r>
            <a:r>
              <a:rPr sz="3600" b="1" dirty="0" err="1" smtClean="0"/>
              <a:t>Проводити</a:t>
            </a:r>
            <a:r>
              <a:rPr sz="3600" b="1" dirty="0" smtClean="0"/>
              <a:t> роботу </a:t>
            </a:r>
            <a:r>
              <a:rPr sz="3600" b="1" dirty="0" err="1" smtClean="0"/>
              <a:t>шкільної</a:t>
            </a:r>
            <a:r>
              <a:rPr sz="3600" b="1" dirty="0" smtClean="0"/>
              <a:t> </a:t>
            </a:r>
            <a:r>
              <a:rPr lang="en-US" sz="3600" b="1" dirty="0" smtClean="0"/>
              <a:t>  </a:t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sz="3600" b="1" dirty="0" err="1" smtClean="0"/>
              <a:t>організації</a:t>
            </a:r>
            <a:r>
              <a:rPr sz="3600" b="1" dirty="0" smtClean="0"/>
              <a:t> </a:t>
            </a:r>
            <a:r>
              <a:rPr sz="3600" b="1" dirty="0" err="1" smtClean="0"/>
              <a:t>учнівського</a:t>
            </a:r>
            <a:r>
              <a:rPr sz="3600" b="1" dirty="0" smtClean="0"/>
              <a:t> </a:t>
            </a:r>
            <a:r>
              <a:rPr lang="en-US" sz="3600" b="1" dirty="0" smtClean="0"/>
              <a:t>                      </a:t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sz="3600" b="1" dirty="0" err="1" smtClean="0"/>
              <a:t>самоврядування</a:t>
            </a:r>
            <a:r>
              <a:rPr sz="3600" b="1" dirty="0" smtClean="0"/>
              <a:t> </a:t>
            </a:r>
            <a:r>
              <a:rPr lang="uk-UA" sz="3600" b="1" dirty="0" smtClean="0"/>
              <a:t>«Веселкова країна»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sz="3600" b="1" dirty="0" smtClean="0"/>
              <a:t>в </a:t>
            </a:r>
            <a:r>
              <a:rPr sz="3600" b="1" dirty="0" err="1" smtClean="0"/>
              <a:t>напрямку</a:t>
            </a:r>
            <a:r>
              <a:rPr sz="3600" b="1" dirty="0" smtClean="0"/>
              <a:t> </a:t>
            </a:r>
            <a:r>
              <a:rPr lang="uk-UA" sz="3600" b="1" dirty="0" smtClean="0"/>
              <a:t>вивчення історії та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lang="uk-UA" sz="3600" b="1" dirty="0" smtClean="0"/>
              <a:t>культурної спадщини міста Харкова.</a:t>
            </a:r>
            <a:r>
              <a:rPr sz="3600" b="1" dirty="0" smtClean="0"/>
              <a:t/>
            </a:r>
            <a:br>
              <a:rPr sz="3600" b="1" dirty="0" smtClean="0"/>
            </a:br>
            <a:r>
              <a:rPr lang="en-US" sz="3600" b="1" dirty="0" smtClean="0"/>
              <a:t>-  </a:t>
            </a:r>
            <a:r>
              <a:rPr sz="3600" b="1" dirty="0" err="1" smtClean="0"/>
              <a:t>Організовувати</a:t>
            </a:r>
            <a:r>
              <a:rPr sz="3600" b="1" dirty="0" smtClean="0"/>
              <a:t> </a:t>
            </a:r>
            <a:r>
              <a:rPr lang="uk-UA" sz="3600" b="1" dirty="0" smtClean="0"/>
              <a:t>історичні екскурсії та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lang="uk-UA" sz="3600" b="1" dirty="0" err="1" smtClean="0"/>
              <a:t>квести</a:t>
            </a:r>
            <a:r>
              <a:rPr lang="uk-UA" sz="3600" b="1" dirty="0" smtClean="0"/>
              <a:t> з метою долучити підлітків до </a:t>
            </a:r>
            <a:r>
              <a:rPr lang="en-US" sz="3600" b="1" dirty="0" smtClean="0"/>
              <a:t>  </a:t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lang="uk-UA" sz="3600" b="1" dirty="0" smtClean="0"/>
              <a:t>змістовного та активного відпочинку.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953</TotalTime>
  <Words>233</Words>
  <Application>Microsoft Office PowerPoint</Application>
  <PresentationFormat>Произвольный</PresentationFormat>
  <Paragraphs>25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Arial</vt:lpstr>
      <vt:lpstr>Century Gothic</vt:lpstr>
      <vt:lpstr>Wingdings 2</vt:lpstr>
      <vt:lpstr>Verdana</vt:lpstr>
      <vt:lpstr>Liberation Sans</vt:lpstr>
      <vt:lpstr>Calibri</vt:lpstr>
      <vt:lpstr>Liberation Serif</vt:lpstr>
      <vt:lpstr>Segoe UI</vt:lpstr>
      <vt:lpstr>Tahoma</vt:lpstr>
      <vt:lpstr>Microsoft YaHei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      Харків:  минуле і сьогодення або “Вперед – у минуле!”</vt:lpstr>
      <vt:lpstr>Донецьке городище –  одна з природних  та історичних пам'яток  передмістя Харкова</vt:lpstr>
      <vt:lpstr>Екскурсії   під час перебування  у літньому  таборі </vt:lpstr>
      <vt:lpstr>                         Екскурсія  “Площа Конституції – вул. Сумська “     </vt:lpstr>
      <vt:lpstr>                 Екскурсія  “Проспект Гагаріна –   вулиця Конторська –   вулиця Полтавський шлях –   Південний вокзал”  </vt:lpstr>
      <vt:lpstr>Слайд 6</vt:lpstr>
      <vt:lpstr>Слайд 7</vt:lpstr>
      <vt:lpstr>Мета проекту –  вивчення, дослідження історії  та культурної спадщини міста Харкова  </vt:lpstr>
      <vt:lpstr>              ЗАДАЧІ ПРОЕКТУ   -   Проводити роботу шкільної        організації учнівського                            самоврядування «Веселкова країна»      в напрямку вивчення історії та      культурної спадщини міста Харкова. -  Організовувати історичні екскурсії та      квести з метою долучити підлітків до        змістовного та активного відпочинку. </vt:lpstr>
      <vt:lpstr>     ПЛАН РЕАЛІЗАЦІЇ ПРОЕКТУ - Ознайомитись з основними історичними етапами розвитку та розбудови міста Харкова (жовтень – грудень 2017 року). - Проаналізувати екскурсії, проведені у 2017 році та підготувати схеми маршрутів, фотоматеріал для проведення екскурсії-квесту «Харків: фотопогляд крізь століття» історичною частиною міста Харкова (січень – квітень 2018 року). - Організувати проведення краєзнавчих екскурсій та квесту «Харків: фотопогляд крізь століття» на майдані Конституції та вул. Університетській  під час перебування у літньому пришкільному таборі відпочинку (червень 2018 року). </vt:lpstr>
      <vt:lpstr>Екскурсія-квест  «Харків: фотопогляд крізь століття»</vt:lpstr>
      <vt:lpstr>Слайд 12</vt:lpstr>
      <vt:lpstr>Слайд 13</vt:lpstr>
      <vt:lpstr> Виконання завдань квесту </vt:lpstr>
      <vt:lpstr>Вид  з Московського проспекту  на дзвінницю Успенського собору та  Соборний провулок  (раніше Шляпний)       </vt:lpstr>
      <vt:lpstr>Початок Московського проспекту від  майдану  Конституції</vt:lpstr>
      <vt:lpstr>  Вид  на Бурсацький міст   та будівлю Благовіщенського ринку    Фото початку ХХ ст.</vt:lpstr>
      <vt:lpstr>Наша робота над проектом продовжується,   ми розробляємо нові маршрути,  якими плануємо пройти влітку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WinXPProSP3</cp:lastModifiedBy>
  <cp:revision>94</cp:revision>
  <dcterms:created xsi:type="dcterms:W3CDTF">2017-11-19T10:22:24Z</dcterms:created>
  <dcterms:modified xsi:type="dcterms:W3CDTF">2018-11-29T17:23:17Z</dcterms:modified>
</cp:coreProperties>
</file>