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handoutMasterIdLst>
    <p:handoutMasterId r:id="rId54"/>
  </p:handoutMasterIdLst>
  <p:sldIdLst>
    <p:sldId id="256" r:id="rId2"/>
    <p:sldId id="277" r:id="rId3"/>
    <p:sldId id="278" r:id="rId4"/>
    <p:sldId id="294" r:id="rId5"/>
    <p:sldId id="301" r:id="rId6"/>
    <p:sldId id="296" r:id="rId7"/>
    <p:sldId id="290" r:id="rId8"/>
    <p:sldId id="297" r:id="rId9"/>
    <p:sldId id="298" r:id="rId10"/>
    <p:sldId id="299" r:id="rId11"/>
    <p:sldId id="300" r:id="rId12"/>
    <p:sldId id="302" r:id="rId13"/>
    <p:sldId id="303" r:id="rId14"/>
    <p:sldId id="295" r:id="rId15"/>
    <p:sldId id="282" r:id="rId16"/>
    <p:sldId id="293" r:id="rId17"/>
    <p:sldId id="281" r:id="rId18"/>
    <p:sldId id="279" r:id="rId19"/>
    <p:sldId id="257" r:id="rId20"/>
    <p:sldId id="258" r:id="rId21"/>
    <p:sldId id="264" r:id="rId22"/>
    <p:sldId id="304" r:id="rId23"/>
    <p:sldId id="305" r:id="rId24"/>
    <p:sldId id="306" r:id="rId25"/>
    <p:sldId id="307" r:id="rId26"/>
    <p:sldId id="309" r:id="rId27"/>
    <p:sldId id="272" r:id="rId28"/>
    <p:sldId id="310" r:id="rId29"/>
    <p:sldId id="311" r:id="rId30"/>
    <p:sldId id="312" r:id="rId31"/>
    <p:sldId id="287" r:id="rId32"/>
    <p:sldId id="315" r:id="rId33"/>
    <p:sldId id="291" r:id="rId34"/>
    <p:sldId id="283" r:id="rId35"/>
    <p:sldId id="284" r:id="rId36"/>
    <p:sldId id="286" r:id="rId37"/>
    <p:sldId id="313" r:id="rId38"/>
    <p:sldId id="314" r:id="rId39"/>
    <p:sldId id="285" r:id="rId40"/>
    <p:sldId id="271" r:id="rId41"/>
    <p:sldId id="316" r:id="rId42"/>
    <p:sldId id="317" r:id="rId43"/>
    <p:sldId id="318" r:id="rId44"/>
    <p:sldId id="319" r:id="rId45"/>
    <p:sldId id="269" r:id="rId46"/>
    <p:sldId id="275" r:id="rId47"/>
    <p:sldId id="276" r:id="rId48"/>
    <p:sldId id="322" r:id="rId49"/>
    <p:sldId id="288" r:id="rId50"/>
    <p:sldId id="321" r:id="rId51"/>
    <p:sldId id="320" r:id="rId52"/>
    <p:sldId id="289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4533" autoAdjust="0"/>
  </p:normalViewPr>
  <p:slideViewPr>
    <p:cSldViewPr>
      <p:cViewPr varScale="1">
        <p:scale>
          <a:sx n="76" d="100"/>
          <a:sy n="76" d="100"/>
        </p:scale>
        <p:origin x="594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2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384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4"/>
                <c:pt idx="0">
                  <c:v>20-30років</c:v>
                </c:pt>
                <c:pt idx="1">
                  <c:v>30-40 років</c:v>
                </c:pt>
                <c:pt idx="2">
                  <c:v>40-50 років</c:v>
                </c:pt>
                <c:pt idx="3">
                  <c:v>50-60 років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15</c:v>
                </c:pt>
                <c:pt idx="2">
                  <c:v>10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122B24-D301-444B-B377-C63DDD2587D0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B3A7E32-EC99-494E-A6BA-2338A3112AAB}">
      <dgm:prSet phldrT="[Текст]" custT="1"/>
      <dgm:spPr>
        <a:solidFill>
          <a:srgbClr val="00B0F0"/>
        </a:solidFill>
        <a:ln>
          <a:solidFill>
            <a:srgbClr val="7030A0"/>
          </a:solidFill>
        </a:ln>
      </dgm:spPr>
      <dgm:t>
        <a:bodyPr/>
        <a:lstStyle/>
        <a:p>
          <a:r>
            <a:rPr lang="uk-UA" sz="2800" dirty="0" smtClean="0"/>
            <a:t>Діти Батьки </a:t>
          </a:r>
        </a:p>
        <a:p>
          <a:r>
            <a:rPr lang="uk-UA" sz="2000" dirty="0" smtClean="0"/>
            <a:t>Педагоги</a:t>
          </a:r>
          <a:endParaRPr lang="ru-RU" sz="2000" dirty="0"/>
        </a:p>
      </dgm:t>
    </dgm:pt>
    <dgm:pt modelId="{39614238-B77D-47EC-AD1B-FE1ABE49849A}" type="parTrans" cxnId="{7CADFF0F-0B22-4E73-8F66-927BB9D12379}">
      <dgm:prSet/>
      <dgm:spPr/>
      <dgm:t>
        <a:bodyPr/>
        <a:lstStyle/>
        <a:p>
          <a:endParaRPr lang="ru-RU"/>
        </a:p>
      </dgm:t>
    </dgm:pt>
    <dgm:pt modelId="{D73121D2-1B6E-4944-84AD-9A6B37E69F91}" type="sibTrans" cxnId="{7CADFF0F-0B22-4E73-8F66-927BB9D12379}">
      <dgm:prSet/>
      <dgm:spPr/>
      <dgm:t>
        <a:bodyPr/>
        <a:lstStyle/>
        <a:p>
          <a:endParaRPr lang="ru-RU"/>
        </a:p>
      </dgm:t>
    </dgm:pt>
    <dgm:pt modelId="{A1A3006D-0B3C-4017-A166-BA69AF3A0378}">
      <dgm:prSet phldrT="[Текст]"/>
      <dgm:spPr>
        <a:solidFill>
          <a:srgbClr val="00B050"/>
        </a:solidFill>
        <a:ln>
          <a:solidFill>
            <a:schemeClr val="accent1"/>
          </a:solidFill>
        </a:ln>
      </dgm:spPr>
      <dgm:t>
        <a:bodyPr/>
        <a:lstStyle/>
        <a:p>
          <a:r>
            <a:rPr lang="uk-UA" dirty="0" smtClean="0"/>
            <a:t>Методична робота</a:t>
          </a:r>
          <a:endParaRPr lang="ru-RU" dirty="0"/>
        </a:p>
      </dgm:t>
    </dgm:pt>
    <dgm:pt modelId="{FF842D69-8E0C-49DC-8D83-41141EA61CE5}" type="parTrans" cxnId="{F6DA5E24-35E6-47C2-81C8-86B1DCD0D28E}">
      <dgm:prSet/>
      <dgm:spPr/>
      <dgm:t>
        <a:bodyPr/>
        <a:lstStyle/>
        <a:p>
          <a:endParaRPr lang="ru-RU"/>
        </a:p>
      </dgm:t>
    </dgm:pt>
    <dgm:pt modelId="{93EEB3B3-FAD5-4AFA-9457-691C66CB3943}" type="sibTrans" cxnId="{F6DA5E24-35E6-47C2-81C8-86B1DCD0D28E}">
      <dgm:prSet/>
      <dgm:spPr/>
      <dgm:t>
        <a:bodyPr/>
        <a:lstStyle/>
        <a:p>
          <a:endParaRPr lang="ru-RU"/>
        </a:p>
      </dgm:t>
    </dgm:pt>
    <dgm:pt modelId="{91017B97-015F-448E-995A-B2F785436010}">
      <dgm:prSet phldrT="[Текст]"/>
      <dgm:spPr>
        <a:solidFill>
          <a:srgbClr val="00B050"/>
        </a:solidFill>
        <a:ln>
          <a:solidFill>
            <a:schemeClr val="accent1"/>
          </a:solidFill>
        </a:ln>
      </dgm:spPr>
      <dgm:t>
        <a:bodyPr/>
        <a:lstStyle/>
        <a:p>
          <a:r>
            <a:rPr lang="uk-UA" dirty="0" smtClean="0"/>
            <a:t>Психологічна служба</a:t>
          </a:r>
          <a:endParaRPr lang="ru-RU" dirty="0"/>
        </a:p>
      </dgm:t>
    </dgm:pt>
    <dgm:pt modelId="{74511BBA-2A2D-4D44-ABE2-01C354C90701}" type="parTrans" cxnId="{296C54A6-F667-4BEB-BF20-3BB4FB4BD724}">
      <dgm:prSet/>
      <dgm:spPr/>
      <dgm:t>
        <a:bodyPr/>
        <a:lstStyle/>
        <a:p>
          <a:endParaRPr lang="ru-RU"/>
        </a:p>
      </dgm:t>
    </dgm:pt>
    <dgm:pt modelId="{2F99411A-7CA4-418E-81BF-AD632943D52B}" type="sibTrans" cxnId="{296C54A6-F667-4BEB-BF20-3BB4FB4BD724}">
      <dgm:prSet/>
      <dgm:spPr/>
      <dgm:t>
        <a:bodyPr/>
        <a:lstStyle/>
        <a:p>
          <a:endParaRPr lang="ru-RU"/>
        </a:p>
      </dgm:t>
    </dgm:pt>
    <dgm:pt modelId="{5725C05E-A9E0-4223-B79C-75011655E746}">
      <dgm:prSet phldrT="[Текст]"/>
      <dgm:spPr>
        <a:solidFill>
          <a:srgbClr val="00B050"/>
        </a:solidFill>
        <a:ln>
          <a:solidFill>
            <a:schemeClr val="accent1"/>
          </a:solidFill>
        </a:ln>
      </dgm:spPr>
      <dgm:t>
        <a:bodyPr/>
        <a:lstStyle/>
        <a:p>
          <a:r>
            <a:rPr lang="uk-UA" dirty="0" smtClean="0"/>
            <a:t>Фізкультурно-оздоровча робота</a:t>
          </a:r>
          <a:endParaRPr lang="ru-RU" dirty="0"/>
        </a:p>
      </dgm:t>
    </dgm:pt>
    <dgm:pt modelId="{4EA278F2-27D3-4BE6-8376-E76B3BF14051}" type="parTrans" cxnId="{68CF386C-1571-42D7-B499-F1869389F88E}">
      <dgm:prSet/>
      <dgm:spPr/>
      <dgm:t>
        <a:bodyPr/>
        <a:lstStyle/>
        <a:p>
          <a:endParaRPr lang="ru-RU"/>
        </a:p>
      </dgm:t>
    </dgm:pt>
    <dgm:pt modelId="{6130166D-01F6-47A2-922D-A9670F4803E3}" type="sibTrans" cxnId="{68CF386C-1571-42D7-B499-F1869389F88E}">
      <dgm:prSet/>
      <dgm:spPr/>
      <dgm:t>
        <a:bodyPr/>
        <a:lstStyle/>
        <a:p>
          <a:endParaRPr lang="ru-RU"/>
        </a:p>
      </dgm:t>
    </dgm:pt>
    <dgm:pt modelId="{BFD2963F-009C-48E9-BF97-FDECAC5C02EF}" type="pres">
      <dgm:prSet presAssocID="{C2122B24-D301-444B-B377-C63DDD2587D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DB8A15-71E1-4DBF-A2CE-59A95B9D44B8}" type="pres">
      <dgm:prSet presAssocID="{7B3A7E32-EC99-494E-A6BA-2338A3112AAB}" presName="centerShape" presStyleLbl="node0" presStyleIdx="0" presStyleCnt="1"/>
      <dgm:spPr/>
      <dgm:t>
        <a:bodyPr/>
        <a:lstStyle/>
        <a:p>
          <a:endParaRPr lang="ru-RU"/>
        </a:p>
      </dgm:t>
    </dgm:pt>
    <dgm:pt modelId="{AA139C89-19CD-4338-965F-C43A74126DDC}" type="pres">
      <dgm:prSet presAssocID="{FF842D69-8E0C-49DC-8D83-41141EA61CE5}" presName="parTrans" presStyleLbl="bgSibTrans2D1" presStyleIdx="0" presStyleCnt="3" custLinFactNeighborX="586" custLinFactNeighborY="34575"/>
      <dgm:spPr/>
      <dgm:t>
        <a:bodyPr/>
        <a:lstStyle/>
        <a:p>
          <a:endParaRPr lang="ru-RU"/>
        </a:p>
      </dgm:t>
    </dgm:pt>
    <dgm:pt modelId="{7A1126F4-3CF5-4110-9D30-999F3EA2952A}" type="pres">
      <dgm:prSet presAssocID="{A1A3006D-0B3C-4017-A166-BA69AF3A0378}" presName="node" presStyleLbl="node1" presStyleIdx="0" presStyleCnt="3" custScaleX="160904" custRadScaleRad="100594" custRadScaleInc="1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CF6593-D0AD-46E3-8A58-410669F08A88}" type="pres">
      <dgm:prSet presAssocID="{74511BBA-2A2D-4D44-ABE2-01C354C90701}" presName="parTrans" presStyleLbl="bgSibTrans2D1" presStyleIdx="1" presStyleCnt="3" custLinFactNeighborX="-2888" custLinFactNeighborY="25192"/>
      <dgm:spPr/>
      <dgm:t>
        <a:bodyPr/>
        <a:lstStyle/>
        <a:p>
          <a:endParaRPr lang="ru-RU"/>
        </a:p>
      </dgm:t>
    </dgm:pt>
    <dgm:pt modelId="{2A94B1F9-55F9-4543-B6C4-5BAADEEBC8B2}" type="pres">
      <dgm:prSet presAssocID="{91017B97-015F-448E-995A-B2F785436010}" presName="node" presStyleLbl="node1" presStyleIdx="1" presStyleCnt="3" custScaleX="133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FA0FD0-29F7-49C8-9313-8E4ABBD7335D}" type="pres">
      <dgm:prSet presAssocID="{4EA278F2-27D3-4BE6-8376-E76B3BF14051}" presName="parTrans" presStyleLbl="bgSibTrans2D1" presStyleIdx="2" presStyleCnt="3" custLinFactNeighborX="-1262" custLinFactNeighborY="41410"/>
      <dgm:spPr/>
      <dgm:t>
        <a:bodyPr/>
        <a:lstStyle/>
        <a:p>
          <a:endParaRPr lang="ru-RU"/>
        </a:p>
      </dgm:t>
    </dgm:pt>
    <dgm:pt modelId="{B1B5864E-CCF1-4048-B935-3038A53D1976}" type="pres">
      <dgm:prSet presAssocID="{5725C05E-A9E0-4223-B79C-75011655E746}" presName="node" presStyleLbl="node1" presStyleIdx="2" presStyleCnt="3" custScaleX="175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85F1B3-8BB9-4F20-8C7B-65F4E3577704}" type="presOf" srcId="{FF842D69-8E0C-49DC-8D83-41141EA61CE5}" destId="{AA139C89-19CD-4338-965F-C43A74126DDC}" srcOrd="0" destOrd="0" presId="urn:microsoft.com/office/officeart/2005/8/layout/radial4"/>
    <dgm:cxn modelId="{9D3BF1B6-271E-4C3F-A390-9557F4F386FE}" type="presOf" srcId="{A1A3006D-0B3C-4017-A166-BA69AF3A0378}" destId="{7A1126F4-3CF5-4110-9D30-999F3EA2952A}" srcOrd="0" destOrd="0" presId="urn:microsoft.com/office/officeart/2005/8/layout/radial4"/>
    <dgm:cxn modelId="{296C54A6-F667-4BEB-BF20-3BB4FB4BD724}" srcId="{7B3A7E32-EC99-494E-A6BA-2338A3112AAB}" destId="{91017B97-015F-448E-995A-B2F785436010}" srcOrd="1" destOrd="0" parTransId="{74511BBA-2A2D-4D44-ABE2-01C354C90701}" sibTransId="{2F99411A-7CA4-418E-81BF-AD632943D52B}"/>
    <dgm:cxn modelId="{FD538601-7475-4AB0-ABE9-812DE9EBEFFD}" type="presOf" srcId="{91017B97-015F-448E-995A-B2F785436010}" destId="{2A94B1F9-55F9-4543-B6C4-5BAADEEBC8B2}" srcOrd="0" destOrd="0" presId="urn:microsoft.com/office/officeart/2005/8/layout/radial4"/>
    <dgm:cxn modelId="{CE6891D1-6D21-4507-88FE-4F1587CB8945}" type="presOf" srcId="{4EA278F2-27D3-4BE6-8376-E76B3BF14051}" destId="{29FA0FD0-29F7-49C8-9313-8E4ABBD7335D}" srcOrd="0" destOrd="0" presId="urn:microsoft.com/office/officeart/2005/8/layout/radial4"/>
    <dgm:cxn modelId="{7CADFF0F-0B22-4E73-8F66-927BB9D12379}" srcId="{C2122B24-D301-444B-B377-C63DDD2587D0}" destId="{7B3A7E32-EC99-494E-A6BA-2338A3112AAB}" srcOrd="0" destOrd="0" parTransId="{39614238-B77D-47EC-AD1B-FE1ABE49849A}" sibTransId="{D73121D2-1B6E-4944-84AD-9A6B37E69F91}"/>
    <dgm:cxn modelId="{C14FDBB9-5C0F-4444-AD96-3485B7737536}" type="presOf" srcId="{5725C05E-A9E0-4223-B79C-75011655E746}" destId="{B1B5864E-CCF1-4048-B935-3038A53D1976}" srcOrd="0" destOrd="0" presId="urn:microsoft.com/office/officeart/2005/8/layout/radial4"/>
    <dgm:cxn modelId="{610AEFF9-A05D-4DC8-936C-89CB69B45954}" type="presOf" srcId="{C2122B24-D301-444B-B377-C63DDD2587D0}" destId="{BFD2963F-009C-48E9-BF97-FDECAC5C02EF}" srcOrd="0" destOrd="0" presId="urn:microsoft.com/office/officeart/2005/8/layout/radial4"/>
    <dgm:cxn modelId="{68CF386C-1571-42D7-B499-F1869389F88E}" srcId="{7B3A7E32-EC99-494E-A6BA-2338A3112AAB}" destId="{5725C05E-A9E0-4223-B79C-75011655E746}" srcOrd="2" destOrd="0" parTransId="{4EA278F2-27D3-4BE6-8376-E76B3BF14051}" sibTransId="{6130166D-01F6-47A2-922D-A9670F4803E3}"/>
    <dgm:cxn modelId="{1EB8D431-3007-4997-83D3-45CCA7EEDFBB}" type="presOf" srcId="{7B3A7E32-EC99-494E-A6BA-2338A3112AAB}" destId="{3CDB8A15-71E1-4DBF-A2CE-59A95B9D44B8}" srcOrd="0" destOrd="0" presId="urn:microsoft.com/office/officeart/2005/8/layout/radial4"/>
    <dgm:cxn modelId="{CCDC6584-E3D0-424C-B54F-06FEAFEB826F}" type="presOf" srcId="{74511BBA-2A2D-4D44-ABE2-01C354C90701}" destId="{38CF6593-D0AD-46E3-8A58-410669F08A88}" srcOrd="0" destOrd="0" presId="urn:microsoft.com/office/officeart/2005/8/layout/radial4"/>
    <dgm:cxn modelId="{F6DA5E24-35E6-47C2-81C8-86B1DCD0D28E}" srcId="{7B3A7E32-EC99-494E-A6BA-2338A3112AAB}" destId="{A1A3006D-0B3C-4017-A166-BA69AF3A0378}" srcOrd="0" destOrd="0" parTransId="{FF842D69-8E0C-49DC-8D83-41141EA61CE5}" sibTransId="{93EEB3B3-FAD5-4AFA-9457-691C66CB3943}"/>
    <dgm:cxn modelId="{82AFF8E4-D0BD-43AB-8560-C3A13B233F76}" type="presParOf" srcId="{BFD2963F-009C-48E9-BF97-FDECAC5C02EF}" destId="{3CDB8A15-71E1-4DBF-A2CE-59A95B9D44B8}" srcOrd="0" destOrd="0" presId="urn:microsoft.com/office/officeart/2005/8/layout/radial4"/>
    <dgm:cxn modelId="{41C3C728-F2BC-4BFB-8899-EE2E5D419A50}" type="presParOf" srcId="{BFD2963F-009C-48E9-BF97-FDECAC5C02EF}" destId="{AA139C89-19CD-4338-965F-C43A74126DDC}" srcOrd="1" destOrd="0" presId="urn:microsoft.com/office/officeart/2005/8/layout/radial4"/>
    <dgm:cxn modelId="{F72F42FE-1384-4AEB-8FCA-1DEE886466A1}" type="presParOf" srcId="{BFD2963F-009C-48E9-BF97-FDECAC5C02EF}" destId="{7A1126F4-3CF5-4110-9D30-999F3EA2952A}" srcOrd="2" destOrd="0" presId="urn:microsoft.com/office/officeart/2005/8/layout/radial4"/>
    <dgm:cxn modelId="{2F512C38-4195-4AA2-A58B-A9B69D0C3EE8}" type="presParOf" srcId="{BFD2963F-009C-48E9-BF97-FDECAC5C02EF}" destId="{38CF6593-D0AD-46E3-8A58-410669F08A88}" srcOrd="3" destOrd="0" presId="urn:microsoft.com/office/officeart/2005/8/layout/radial4"/>
    <dgm:cxn modelId="{CC298097-6417-448F-B492-2BB935C21978}" type="presParOf" srcId="{BFD2963F-009C-48E9-BF97-FDECAC5C02EF}" destId="{2A94B1F9-55F9-4543-B6C4-5BAADEEBC8B2}" srcOrd="4" destOrd="0" presId="urn:microsoft.com/office/officeart/2005/8/layout/radial4"/>
    <dgm:cxn modelId="{44414398-C65D-4505-B826-98228029F399}" type="presParOf" srcId="{BFD2963F-009C-48E9-BF97-FDECAC5C02EF}" destId="{29FA0FD0-29F7-49C8-9313-8E4ABBD7335D}" srcOrd="5" destOrd="0" presId="urn:microsoft.com/office/officeart/2005/8/layout/radial4"/>
    <dgm:cxn modelId="{78A1A644-4B2E-4327-A03F-30DA5DC31B61}" type="presParOf" srcId="{BFD2963F-009C-48E9-BF97-FDECAC5C02EF}" destId="{B1B5864E-CCF1-4048-B935-3038A53D197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285E0-C85A-4AC2-8F8F-EC5A5D0A3A10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44DA1-6A0E-4517-B030-405B2C1884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063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65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11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647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8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46115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415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540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237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8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12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2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81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24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64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911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72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40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1"/>
            <a:ext cx="2551461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58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07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3759CD8-38B9-499E-9AA0-C76E89C3F58B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4A31B-E96D-46CC-BFDC-97174EF971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027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jpeg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jpeg"/><Relationship Id="rId5" Type="http://schemas.openxmlformats.org/officeDocument/2006/relationships/chart" Target="../charts/chart1.xml"/><Relationship Id="rId4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6440" y="188640"/>
            <a:ext cx="7377967" cy="648072"/>
          </a:xfrm>
        </p:spPr>
        <p:txBody>
          <a:bodyPr>
            <a:noAutofit/>
          </a:bodyPr>
          <a:lstStyle/>
          <a:p>
            <a:r>
              <a:rPr lang="uk-UA" sz="1600" b="1" i="1" dirty="0" smtClean="0"/>
              <a:t> Ізюмський дошкільний навчальний заклад (ясла-садок) №4 комбінованого типу  Ізюмської міської ради Харківської області</a:t>
            </a:r>
            <a:endParaRPr lang="ru-RU" sz="1600" b="1" i="1" dirty="0"/>
          </a:p>
        </p:txBody>
      </p:sp>
      <p:pic>
        <p:nvPicPr>
          <p:cNvPr id="6" name="Содержимое 5" descr="P2270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6561" y="829880"/>
            <a:ext cx="3897312" cy="2924854"/>
          </a:xfrm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539553" y="3129281"/>
            <a:ext cx="2448272" cy="28955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P5220959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672253" y="3645024"/>
            <a:ext cx="4572154" cy="302433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81"/>
            <a:ext cx="2881180" cy="3623397"/>
          </a:xfrm>
          <a:prstGeom prst="rect">
            <a:avLst/>
          </a:prstGeom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73" y="797175"/>
            <a:ext cx="4248472" cy="30024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637577"/>
          </a:xfrm>
        </p:spPr>
        <p:txBody>
          <a:bodyPr/>
          <a:lstStyle/>
          <a:p>
            <a:r>
              <a:rPr lang="uk-UA" sz="3600" b="1" dirty="0" smtClean="0"/>
              <a:t>Музична та спортивна зали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r="9277"/>
          <a:stretch>
            <a:fillRect/>
          </a:stretch>
        </p:blipFill>
        <p:spPr>
          <a:xfrm>
            <a:off x="179512" y="1484784"/>
            <a:ext cx="2808312" cy="2249016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3131840" y="1484784"/>
            <a:ext cx="2664296" cy="2249016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5940152" y="1484784"/>
            <a:ext cx="2880320" cy="2237646"/>
          </a:xfrm>
        </p:spPr>
      </p:pic>
      <p:sp>
        <p:nvSpPr>
          <p:cNvPr id="11" name="Текст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9" y="4005064"/>
            <a:ext cx="4132863" cy="26099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99" y="4005065"/>
            <a:ext cx="4464496" cy="25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53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dirty="0" smtClean="0"/>
              <a:t>Працюють кабінети</a:t>
            </a:r>
            <a:endParaRPr lang="ru-RU" sz="3600" b="1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r="9314"/>
          <a:stretch>
            <a:fillRect/>
          </a:stretch>
        </p:blipFill>
        <p:spPr>
          <a:xfrm>
            <a:off x="611560" y="1152983"/>
            <a:ext cx="4087290" cy="3212121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4572000" y="3573016"/>
            <a:ext cx="3934062" cy="2965164"/>
          </a:xfrm>
        </p:spPr>
      </p:pic>
    </p:spTree>
    <p:extLst>
      <p:ext uri="{BB962C8B-B14F-4D97-AF65-F5344CB8AC3E}">
        <p14:creationId xmlns:p14="http://schemas.microsoft.com/office/powerpoint/2010/main" val="1159598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663671"/>
          </a:xfrm>
        </p:spPr>
        <p:txBody>
          <a:bodyPr/>
          <a:lstStyle/>
          <a:p>
            <a:r>
              <a:rPr lang="uk-UA" sz="3600" b="1" dirty="0" smtClean="0"/>
              <a:t>Ігрові зони</a:t>
            </a:r>
            <a:endParaRPr lang="ru-RU" sz="3600" b="1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r="9314"/>
          <a:stretch>
            <a:fillRect/>
          </a:stretch>
        </p:blipFill>
        <p:spPr>
          <a:xfrm>
            <a:off x="489475" y="1426468"/>
            <a:ext cx="2205612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Grp="1" noChangeAspect="1"/>
          </p:cNvPicPr>
          <p:nvPr>
            <p:ph type="pic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3128117" y="1208413"/>
            <a:ext cx="2198466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5759614" y="1409525"/>
            <a:ext cx="2199658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0" y="2988814"/>
            <a:ext cx="2736304" cy="1719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894" y="3025549"/>
            <a:ext cx="2745164" cy="1841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388" y="2993130"/>
            <a:ext cx="3008894" cy="1690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7" y="4823389"/>
            <a:ext cx="2792127" cy="156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35" y="5127815"/>
            <a:ext cx="2889702" cy="162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47" y="4664951"/>
            <a:ext cx="3064393" cy="172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3374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6636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r="9314"/>
          <a:stretch>
            <a:fillRect/>
          </a:stretch>
        </p:blipFill>
        <p:spPr>
          <a:xfrm>
            <a:off x="484710" y="411388"/>
            <a:ext cx="3726715" cy="2144013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4364705" y="452716"/>
            <a:ext cx="4160081" cy="2144013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2559677" y="2652358"/>
            <a:ext cx="2905446" cy="1524000"/>
          </a:xfrm>
        </p:spPr>
      </p:pic>
      <p:sp>
        <p:nvSpPr>
          <p:cNvPr id="11" name="Текст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1" y="4250948"/>
            <a:ext cx="4067944" cy="22210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250948"/>
            <a:ext cx="4029651" cy="22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8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64114"/>
          </a:xfrm>
        </p:spPr>
        <p:txBody>
          <a:bodyPr/>
          <a:lstStyle/>
          <a:p>
            <a:r>
              <a:rPr lang="ru-RU" b="1" dirty="0" err="1" smtClean="0"/>
              <a:t>Кадрове</a:t>
            </a:r>
            <a:r>
              <a:rPr lang="ru-RU" b="1" dirty="0" smtClean="0"/>
              <a:t> </a:t>
            </a:r>
            <a:r>
              <a:rPr lang="ru-RU" b="1" dirty="0" err="1" smtClean="0"/>
              <a:t>забезпечення</a:t>
            </a:r>
            <a:r>
              <a:rPr lang="ru-RU" b="1" dirty="0" smtClean="0"/>
              <a:t>: </a:t>
            </a:r>
            <a:br>
              <a:rPr lang="ru-RU" b="1" dirty="0" smtClean="0"/>
            </a:br>
            <a:r>
              <a:rPr lang="ru-RU" b="1" dirty="0" smtClean="0"/>
              <a:t>               за в</a:t>
            </a:r>
            <a:r>
              <a:rPr lang="uk-UA" b="1" dirty="0" err="1" smtClean="0"/>
              <a:t>іком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293096"/>
            <a:ext cx="3888432" cy="2440952"/>
          </a:xfrm>
        </p:spPr>
      </p:pic>
      <p:graphicFrame>
        <p:nvGraphicFramePr>
          <p:cNvPr id="8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97353092"/>
              </p:ext>
            </p:extLst>
          </p:nvPr>
        </p:nvGraphicFramePr>
        <p:xfrm>
          <a:off x="179512" y="1700808"/>
          <a:ext cx="5401096" cy="2890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Диаграмма" r:id="rId4" imgW="6743663" imgH="2095494" progId="MSGraph.Chart.8">
                  <p:embed/>
                </p:oleObj>
              </mc:Choice>
              <mc:Fallback>
                <p:oleObj name="Диаграмма" r:id="rId4" imgW="6743663" imgH="2095494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700808"/>
                        <a:ext cx="5401096" cy="289055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08" y="1971671"/>
            <a:ext cx="3431271" cy="238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92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0085" y="286937"/>
            <a:ext cx="45719" cy="45719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3657600" cy="38864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err="1" smtClean="0"/>
              <a:t>Освітній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рівень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педагогів</a:t>
            </a:r>
            <a:r>
              <a:rPr lang="ru-RU" sz="1800" b="1" dirty="0" smtClean="0"/>
              <a:t>:</a:t>
            </a:r>
            <a:endParaRPr lang="ru-RU" sz="1800" dirty="0" smtClean="0"/>
          </a:p>
          <a:p>
            <a:endParaRPr lang="ru-RU" dirty="0"/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52286"/>
              </p:ext>
            </p:extLst>
          </p:nvPr>
        </p:nvGraphicFramePr>
        <p:xfrm>
          <a:off x="179512" y="1072703"/>
          <a:ext cx="5832648" cy="3290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Диаграмма" r:id="rId3" imgW="6858118" imgH="2638331" progId="MSGraph.Chart.8">
                  <p:embed/>
                </p:oleObj>
              </mc:Choice>
              <mc:Fallback>
                <p:oleObj name="Диаграмма" r:id="rId3" imgW="6858118" imgH="2638331" progId="MSGraph.Chart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072703"/>
                        <a:ext cx="5832648" cy="329005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33394048"/>
              </p:ext>
            </p:extLst>
          </p:nvPr>
        </p:nvGraphicFramePr>
        <p:xfrm>
          <a:off x="1691680" y="6858000"/>
          <a:ext cx="6096000" cy="2723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501008"/>
            <a:ext cx="3744416" cy="27559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5" y="3850072"/>
            <a:ext cx="4176464" cy="26752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055380" cy="648072"/>
          </a:xfrm>
        </p:spPr>
        <p:txBody>
          <a:bodyPr/>
          <a:lstStyle/>
          <a:p>
            <a:r>
              <a:rPr lang="ru-RU" sz="2800" b="1" dirty="0" err="1"/>
              <a:t>Фаховий</a:t>
            </a:r>
            <a:r>
              <a:rPr lang="ru-RU" sz="2800" b="1" dirty="0"/>
              <a:t> </a:t>
            </a:r>
            <a:r>
              <a:rPr lang="ru-RU" sz="2800" b="1" dirty="0" err="1"/>
              <a:t>рівень</a:t>
            </a:r>
            <a:r>
              <a:rPr lang="ru-RU" sz="2800" b="1" dirty="0"/>
              <a:t> </a:t>
            </a:r>
            <a:r>
              <a:rPr lang="ru-RU" sz="2800" b="1" dirty="0" err="1"/>
              <a:t>педагогів</a:t>
            </a:r>
            <a:r>
              <a:rPr lang="ru-RU" sz="2800" b="1" dirty="0"/>
              <a:t>:</a:t>
            </a:r>
            <a:br>
              <a:rPr lang="ru-RU" sz="2800" b="1" dirty="0"/>
            </a:br>
            <a:endParaRPr lang="ru-RU" sz="2800" dirty="0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081735"/>
              </p:ext>
            </p:extLst>
          </p:nvPr>
        </p:nvGraphicFramePr>
        <p:xfrm>
          <a:off x="395536" y="980728"/>
          <a:ext cx="6480720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Диаграмма" r:id="rId3" imgW="6743663" imgH="2086047" progId="MSGraph.Chart.8">
                  <p:embed/>
                </p:oleObj>
              </mc:Choice>
              <mc:Fallback>
                <p:oleObj name="Диаграмма" r:id="rId3" imgW="6743663" imgH="2086047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980728"/>
                        <a:ext cx="6480720" cy="316835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31278"/>
            <a:ext cx="3867956" cy="2497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31278"/>
            <a:ext cx="3916040" cy="2494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4" y="4183678"/>
            <a:ext cx="3867956" cy="249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44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Нормативно-законодавча база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57200" y="1844824"/>
            <a:ext cx="3610744" cy="4403576"/>
          </a:xfrm>
        </p:spPr>
        <p:txBody>
          <a:bodyPr>
            <a:normAutofit fontScale="85000" lnSpcReduction="20000"/>
          </a:bodyPr>
          <a:lstStyle/>
          <a:p>
            <a:r>
              <a:rPr lang="uk-UA" sz="1600" dirty="0" smtClean="0"/>
              <a:t>Закон України </a:t>
            </a:r>
            <a:r>
              <a:rPr lang="uk-UA" sz="1600" dirty="0" err="1" smtClean="0"/>
              <a:t>“Про</a:t>
            </a:r>
            <a:r>
              <a:rPr lang="uk-UA" sz="1600" dirty="0" smtClean="0"/>
              <a:t> </a:t>
            </a:r>
            <a:r>
              <a:rPr lang="uk-UA" sz="1600" dirty="0" err="1" smtClean="0"/>
              <a:t>освіту”</a:t>
            </a:r>
            <a:r>
              <a:rPr lang="uk-UA" sz="1600" dirty="0" smtClean="0"/>
              <a:t> </a:t>
            </a:r>
          </a:p>
          <a:p>
            <a:r>
              <a:rPr lang="uk-UA" sz="1600" dirty="0" smtClean="0"/>
              <a:t>Закон України </a:t>
            </a:r>
            <a:r>
              <a:rPr lang="uk-UA" sz="1600" dirty="0" err="1" smtClean="0"/>
              <a:t>“Про</a:t>
            </a:r>
            <a:r>
              <a:rPr lang="uk-UA" sz="1600" dirty="0" smtClean="0"/>
              <a:t> дошкільну </a:t>
            </a:r>
            <a:r>
              <a:rPr lang="uk-UA" sz="1600" dirty="0" err="1" smtClean="0"/>
              <a:t>освіту”</a:t>
            </a:r>
            <a:r>
              <a:rPr lang="uk-UA" sz="1600" dirty="0" smtClean="0"/>
              <a:t> </a:t>
            </a:r>
          </a:p>
          <a:p>
            <a:r>
              <a:rPr lang="uk-UA" sz="1600" dirty="0" smtClean="0"/>
              <a:t>Закон України </a:t>
            </a:r>
            <a:r>
              <a:rPr lang="uk-UA" sz="1600" dirty="0" err="1" smtClean="0"/>
              <a:t>“Про</a:t>
            </a:r>
            <a:r>
              <a:rPr lang="uk-UA" sz="1600" dirty="0" smtClean="0"/>
              <a:t> охорону </a:t>
            </a:r>
            <a:r>
              <a:rPr lang="uk-UA" sz="1600" dirty="0" err="1" smtClean="0"/>
              <a:t>дитинства”</a:t>
            </a:r>
            <a:r>
              <a:rPr lang="uk-UA" sz="1600" dirty="0" smtClean="0"/>
              <a:t> </a:t>
            </a:r>
          </a:p>
          <a:p>
            <a:r>
              <a:rPr lang="uk-UA" sz="1600" dirty="0" smtClean="0"/>
              <a:t>Закон України </a:t>
            </a:r>
            <a:r>
              <a:rPr lang="uk-UA" sz="1600" dirty="0" err="1" smtClean="0"/>
              <a:t>“Про</a:t>
            </a:r>
            <a:r>
              <a:rPr lang="uk-UA" sz="1600" dirty="0" smtClean="0"/>
              <a:t> охорону праці </a:t>
            </a:r>
          </a:p>
          <a:p>
            <a:r>
              <a:rPr lang="uk-UA" sz="1600" dirty="0" smtClean="0"/>
              <a:t>Закон України </a:t>
            </a:r>
            <a:r>
              <a:rPr lang="uk-UA" sz="1600" dirty="0" err="1" smtClean="0"/>
              <a:t>“Про</a:t>
            </a:r>
            <a:r>
              <a:rPr lang="uk-UA" sz="1600" dirty="0" smtClean="0"/>
              <a:t> забезпечення санітарного та епідемічного благополуччя </a:t>
            </a:r>
            <a:r>
              <a:rPr lang="uk-UA" sz="1600" dirty="0" err="1" smtClean="0"/>
              <a:t>населення”</a:t>
            </a:r>
            <a:r>
              <a:rPr lang="uk-UA" sz="1600" dirty="0" smtClean="0"/>
              <a:t> </a:t>
            </a:r>
          </a:p>
          <a:p>
            <a:r>
              <a:rPr lang="uk-UA" sz="1800" dirty="0" smtClean="0"/>
              <a:t>Положення про дошкільний навчальний заклад </a:t>
            </a:r>
          </a:p>
          <a:p>
            <a:r>
              <a:rPr lang="uk-UA" sz="1800" dirty="0" smtClean="0"/>
              <a:t>Національна доктрина розвитку освіти </a:t>
            </a:r>
          </a:p>
          <a:p>
            <a:r>
              <a:rPr lang="uk-UA" sz="1800" dirty="0" smtClean="0"/>
              <a:t>Конвенція ООН про права дитини </a:t>
            </a:r>
          </a:p>
          <a:p>
            <a:r>
              <a:rPr lang="uk-UA" sz="1800" dirty="0" smtClean="0"/>
              <a:t>Положення про атестацію педагогічних кадрів, тощо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 flipH="1" flipV="1">
            <a:off x="8085584" y="1523999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371974" y="1916833"/>
            <a:ext cx="3872433" cy="38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67600" cy="237626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    </a:t>
            </a:r>
            <a:br>
              <a:rPr lang="uk-UA" dirty="0" smtClean="0"/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Програмове забезпечення: 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600" b="1" i="1" dirty="0" smtClean="0">
                <a:latin typeface="Times New Roman" pitchFamily="18" charset="0"/>
                <a:cs typeface="Times New Roman" pitchFamily="18" charset="0"/>
              </a:rPr>
              <a:t>”Дитина” програма виховання і навчання дітей від 2 до 7 років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(Проскура О.В.,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Кочина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Л.П.Кузьменко В.У.,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Кудикіна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Н.В.)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1600" b="1" i="1" dirty="0" smtClean="0">
                <a:latin typeface="Times New Roman" pitchFamily="18" charset="0"/>
                <a:cs typeface="Times New Roman" pitchFamily="18" charset="0"/>
              </a:rPr>
              <a:t>“Корекційне навчання з розвитку мовлення дітей молодшого та середнього віку із ЗНМ”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err="1" smtClean="0">
                <a:latin typeface="Times New Roman" pitchFamily="18" charset="0"/>
                <a:cs typeface="Times New Roman" pitchFamily="18" charset="0"/>
              </a:rPr>
              <a:t>Рібцун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Ю.В. </a:t>
            </a:r>
            <a:br>
              <a:rPr lang="uk-UA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i="1" dirty="0" err="1" smtClean="0">
                <a:latin typeface="Times New Roman" pitchFamily="18" charset="0"/>
                <a:cs typeface="Times New Roman" pitchFamily="18" charset="0"/>
              </a:rPr>
              <a:t>-”Корекційне</a:t>
            </a:r>
            <a:r>
              <a:rPr lang="uk-UA" sz="1600" b="1" i="1" dirty="0" smtClean="0">
                <a:latin typeface="Times New Roman" pitchFamily="18" charset="0"/>
                <a:cs typeface="Times New Roman" pitchFamily="18" charset="0"/>
              </a:rPr>
              <a:t> навчання з розвитку мовлення дітей старшого дошкільного віку із ЗНМ”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(Трофименко Л.І.)</a:t>
            </a:r>
            <a:r>
              <a:rPr lang="uk-UA" sz="1600" dirty="0" smtClean="0"/>
              <a:t/>
            </a:r>
            <a:br>
              <a:rPr lang="uk-UA" sz="1600" dirty="0" smtClean="0"/>
            </a:br>
            <a:endParaRPr lang="ru-RU" sz="1600" dirty="0"/>
          </a:p>
        </p:txBody>
      </p:sp>
      <p:pic>
        <p:nvPicPr>
          <p:cNvPr id="4" name="Содержимое 3" descr="P525096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507366"/>
            <a:ext cx="3298825" cy="2380072"/>
          </a:xfrm>
        </p:spPr>
      </p:pic>
      <p:pic>
        <p:nvPicPr>
          <p:cNvPr id="6" name="Содержимое 5" descr="DSC007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39227" y="350163"/>
            <a:ext cx="3298825" cy="253727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224136"/>
          </a:xfrm>
        </p:spPr>
        <p:txBody>
          <a:bodyPr>
            <a:normAutofit fontScale="90000"/>
          </a:bodyPr>
          <a:lstStyle/>
          <a:p>
            <a: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  <a:t>Формування творчої та мовної особистості дошкільника шляхом впровадження інноваційних </a:t>
            </a:r>
            <a:r>
              <a:rPr lang="uk-UA" sz="2200" b="1" i="1" dirty="0" err="1" smtClean="0">
                <a:latin typeface="Times New Roman" pitchFamily="18" charset="0"/>
                <a:cs typeface="Times New Roman" pitchFamily="18" charset="0"/>
              </a:rPr>
              <a:t>педтехнологій</a:t>
            </a:r>
            <a: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  <a:t> на засадах гуманно-особистісного підходу </a:t>
            </a:r>
            <a:b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51520" y="1182002"/>
            <a:ext cx="813690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 метою підвищення якості дошкільної  освіти, забезпечення її сталого інноваційного розвитку  педагогічний колектив має спрямовувати свою діяльність на  розв’язання наступних  завдань:  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1. Формування </a:t>
            </a:r>
            <a:r>
              <a:rPr lang="uk-UA" sz="14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uk-UA" sz="14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мовленнєвої компетенції дошкільників в творчих, дидактичних іграх та використання сучасних, новітніх педагогічних підходів до мовленнєвого розвитку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2. </a:t>
            </a:r>
            <a:r>
              <a:rPr lang="uk-UA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Продовжити роботу з інтегрування родинного і суспільного дошкільного виховання з питань патріотичного та екологічного виховання дітей дошкільного навчального закладу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3.  </a:t>
            </a:r>
            <a:r>
              <a:rPr lang="uk-UA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Підвищення якості дошкільної освіти через застосування сучасних педагогічних та інформаційно-комунікаційних технологій, впровадження в освітній процес найкращого та інноваційного педагогічного досвіду роботи,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79512" y="3326796"/>
            <a:ext cx="385192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</a:rPr>
              <a:t>Завдання  на літній оздоровчий період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1. Створити умови, що забезпечують охорону життя і здоров'я  дітей, попередження  захворюваності і травматизму.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2. Реалізувати систему заходів, направлену на оздоровлення і  фізичний розвиток дітей,  їх етичне виховання, розвиток допитливості і пізнавальної активності, формування культурно-гігієнічних і трудових навиків.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3. Здійснити педагогічну і санітарну освіту батьків по  питаннях  виховання і  оздоровлення дітей в літній період. 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052736"/>
            <a:ext cx="6984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</a:rPr>
              <a:t>Завдання  ІДНЗ №4 на 2015-2016 навчальний рік 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3736547"/>
            <a:ext cx="3816424" cy="257277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64052" y="-99392"/>
            <a:ext cx="4771684" cy="3168352"/>
          </a:xfrm>
        </p:spPr>
        <p:txBody>
          <a:bodyPr>
            <a:normAutofit fontScale="90000"/>
          </a:bodyPr>
          <a:lstStyle/>
          <a:p>
            <a:r>
              <a:rPr lang="ru-RU" dirty="0"/>
              <a:t> 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000" b="1" i="1" dirty="0" err="1" smtClean="0"/>
              <a:t>Щорічне</a:t>
            </a:r>
            <a:r>
              <a:rPr lang="ru-RU" sz="2000" b="1" i="1" dirty="0" smtClean="0"/>
              <a:t> </a:t>
            </a:r>
            <a:r>
              <a:rPr lang="ru-RU" sz="2000" b="1" i="1" dirty="0" err="1"/>
              <a:t>звітування</a:t>
            </a:r>
            <a:r>
              <a:rPr lang="ru-RU" sz="2000" b="1" i="1" dirty="0"/>
              <a:t> </a:t>
            </a:r>
            <a:r>
              <a:rPr lang="ru-RU" sz="2000" b="1" i="1" dirty="0" err="1"/>
              <a:t>керівника</a:t>
            </a:r>
            <a:r>
              <a:rPr lang="ru-RU" sz="2000" b="1" i="1" dirty="0"/>
              <a:t> </a:t>
            </a:r>
            <a:r>
              <a:rPr lang="ru-RU" sz="2000" b="1" i="1" dirty="0" err="1"/>
              <a:t>дошкільного</a:t>
            </a:r>
            <a:r>
              <a:rPr lang="ru-RU" sz="2000" b="1" i="1" dirty="0"/>
              <a:t> </a:t>
            </a:r>
            <a:r>
              <a:rPr lang="ru-RU" sz="2000" b="1" i="1" dirty="0" err="1"/>
              <a:t>навчального</a:t>
            </a:r>
            <a:r>
              <a:rPr lang="ru-RU" sz="2000" b="1" i="1" dirty="0"/>
              <a:t> закладу </a:t>
            </a:r>
            <a:r>
              <a:rPr lang="ru-RU" sz="2000" b="1" i="1" dirty="0" err="1"/>
              <a:t>Степанкіно</a:t>
            </a:r>
            <a:r>
              <a:rPr lang="uk-UA" sz="2000" b="1" i="1" dirty="0"/>
              <a:t>ї Олени Олександрівни</a:t>
            </a:r>
            <a:r>
              <a:rPr lang="ru-RU" sz="2000" b="1" i="1" dirty="0"/>
              <a:t> перед </a:t>
            </a:r>
            <a:r>
              <a:rPr lang="ru-RU" sz="2000" b="1" i="1" dirty="0" err="1"/>
              <a:t>педагогічним</a:t>
            </a:r>
            <a:r>
              <a:rPr lang="ru-RU" sz="2000" b="1" i="1" dirty="0"/>
              <a:t> </a:t>
            </a:r>
            <a:r>
              <a:rPr lang="ru-RU" sz="2000" b="1" i="1" dirty="0" err="1"/>
              <a:t>колективом</a:t>
            </a:r>
            <a:r>
              <a:rPr lang="ru-RU" sz="2000" b="1" i="1" dirty="0"/>
              <a:t>, </a:t>
            </a:r>
            <a:r>
              <a:rPr lang="ru-RU" sz="2000" b="1" i="1" dirty="0" err="1"/>
              <a:t>батьківським</a:t>
            </a:r>
            <a:r>
              <a:rPr lang="ru-RU" sz="2000" b="1" i="1" dirty="0"/>
              <a:t> </a:t>
            </a:r>
            <a:r>
              <a:rPr lang="ru-RU" sz="2000" b="1" i="1" dirty="0" err="1"/>
              <a:t>комітетом</a:t>
            </a:r>
            <a:r>
              <a:rPr lang="ru-RU" sz="2000" b="1" i="1" dirty="0"/>
              <a:t>, радою закладу про </a:t>
            </a:r>
            <a:r>
              <a:rPr lang="ru-RU" sz="2000" b="1" i="1" dirty="0" err="1"/>
              <a:t>виконану</a:t>
            </a:r>
            <a:r>
              <a:rPr lang="ru-RU" sz="2000" b="1" i="1" dirty="0"/>
              <a:t> роботу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 </a:t>
            </a:r>
            <a:r>
              <a:rPr lang="ru-RU" sz="2000" b="1" i="1" dirty="0" smtClean="0"/>
              <a:t>за  2015-2016 </a:t>
            </a:r>
            <a:r>
              <a:rPr lang="ru-RU" sz="2000" b="1" i="1" dirty="0" err="1" smtClean="0"/>
              <a:t>навчальний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рік</a:t>
            </a:r>
            <a:r>
              <a:rPr lang="ru-RU" sz="2000" b="1" i="1" dirty="0" smtClean="0"/>
              <a:t>.</a:t>
            </a:r>
            <a:r>
              <a:rPr lang="ru-RU" sz="2000" b="1" i="1" dirty="0"/>
              <a:t/>
            </a:r>
            <a:br>
              <a:rPr lang="ru-RU" sz="2000" b="1" i="1" dirty="0"/>
            </a:br>
            <a:endParaRPr lang="ru-RU" sz="2000" dirty="0"/>
          </a:p>
        </p:txBody>
      </p:sp>
      <p:pic>
        <p:nvPicPr>
          <p:cNvPr id="6" name="Содержимое 5" descr="63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0533" r="10533"/>
          <a:stretch>
            <a:fillRect/>
          </a:stretch>
        </p:blipFill>
        <p:spPr>
          <a:xfrm>
            <a:off x="5724128" y="404664"/>
            <a:ext cx="2880320" cy="5238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 </a:t>
            </a:r>
            <a:r>
              <a:rPr lang="ru-RU" dirty="0"/>
              <a:t>   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6823" y="3614530"/>
            <a:ext cx="4680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            Завдання звітування:</a:t>
            </a:r>
          </a:p>
          <a:p>
            <a:r>
              <a:rPr lang="uk-UA" b="1" dirty="0" smtClean="0"/>
              <a:t>  - забезпечити </a:t>
            </a:r>
            <a:r>
              <a:rPr lang="uk-UA" b="1" dirty="0"/>
              <a:t>прозорість, </a:t>
            </a:r>
            <a:endParaRPr lang="uk-UA" b="1" dirty="0" smtClean="0"/>
          </a:p>
          <a:p>
            <a:r>
              <a:rPr lang="uk-UA" b="1" dirty="0"/>
              <a:t> </a:t>
            </a:r>
            <a:r>
              <a:rPr lang="uk-UA" b="1" dirty="0" smtClean="0"/>
              <a:t> відкритість </a:t>
            </a:r>
            <a:r>
              <a:rPr lang="uk-UA" b="1" dirty="0"/>
              <a:t>і демократичність </a:t>
            </a:r>
            <a:r>
              <a:rPr lang="uk-UA" b="1" dirty="0" smtClean="0"/>
              <a:t> </a:t>
            </a:r>
          </a:p>
          <a:p>
            <a:r>
              <a:rPr lang="uk-UA" b="1" dirty="0"/>
              <a:t> </a:t>
            </a:r>
            <a:r>
              <a:rPr lang="uk-UA" b="1" dirty="0" smtClean="0"/>
              <a:t> управління </a:t>
            </a:r>
            <a:r>
              <a:rPr lang="uk-UA" b="1" dirty="0"/>
              <a:t>навчальним закладом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18251" y="472339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/>
              <a:t>- стимулювати </a:t>
            </a:r>
            <a:r>
              <a:rPr lang="uk-UA" b="1" dirty="0"/>
              <a:t>вплив громадськості на прийняття та виконання керівником відповідних рішень у сфері управління навчальним закладом</a:t>
            </a:r>
            <a:endParaRPr lang="ru-RU" b="1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Напрямки роботи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0032458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467544" y="4653136"/>
            <a:ext cx="2728506" cy="1356588"/>
            <a:chOff x="-408393" y="1023894"/>
            <a:chExt cx="2728506" cy="135658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-408393" y="1023894"/>
              <a:ext cx="2728506" cy="1356588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-368660" y="1063627"/>
              <a:ext cx="2649040" cy="12771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625" tIns="47625" rIns="47625" bIns="4762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500" kern="1200" dirty="0" smtClean="0"/>
                <a:t>Медична робота</a:t>
              </a:r>
              <a:endParaRPr lang="ru-RU" sz="2500" kern="1200" dirty="0"/>
            </a:p>
          </p:txBody>
        </p:sp>
      </p:grpSp>
      <p:sp>
        <p:nvSpPr>
          <p:cNvPr id="9" name="Стрелка влево 8"/>
          <p:cNvSpPr/>
          <p:nvPr/>
        </p:nvSpPr>
        <p:spPr>
          <a:xfrm rot="9116398">
            <a:off x="2153809" y="4477621"/>
            <a:ext cx="1523993" cy="508720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00B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Стрелка вправо 7"/>
          <p:cNvSpPr/>
          <p:nvPr/>
        </p:nvSpPr>
        <p:spPr>
          <a:xfrm>
            <a:off x="5292080" y="479715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24127" y="4797152"/>
            <a:ext cx="2495599" cy="1212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Корекц</a:t>
            </a:r>
            <a:r>
              <a:rPr lang="uk-UA" dirty="0" err="1" smtClean="0"/>
              <a:t>ійна</a:t>
            </a:r>
            <a:r>
              <a:rPr lang="uk-UA" dirty="0" smtClean="0"/>
              <a:t> робота (вчителі-логопеди, вчитель-дефектолог)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      </a:t>
            </a:r>
            <a:r>
              <a:rPr lang="uk-UA" b="1" dirty="0" smtClean="0"/>
              <a:t>Методична робота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7467600" cy="5133184"/>
          </a:xfrm>
        </p:spPr>
        <p:txBody>
          <a:bodyPr/>
          <a:lstStyle/>
          <a:p>
            <a:pPr algn="just"/>
            <a:r>
              <a:rPr lang="uk-UA" sz="1600" b="1" dirty="0" smtClean="0"/>
              <a:t>Методичний кабінет дошкільного навчального закладу – </a:t>
            </a:r>
            <a:r>
              <a:rPr lang="uk-UA" sz="1600" dirty="0" smtClean="0"/>
              <a:t>є центром методичної допомоги практичним працівникам та поширення </a:t>
            </a:r>
            <a:r>
              <a:rPr lang="uk-UA" sz="1600" dirty="0" err="1" smtClean="0"/>
              <a:t>науково-психолого</a:t>
            </a:r>
            <a:r>
              <a:rPr lang="uk-UA" sz="1600" dirty="0" smtClean="0"/>
              <a:t> - педагогічних знань серед батьків щодо розвитку, виховання і навчання дітей дошкільного віку (додаток №1 «Положення про методичний кабінет дошкільного навчального закладу»).</a:t>
            </a:r>
            <a:endParaRPr lang="ru-RU" sz="1600" dirty="0" smtClean="0"/>
          </a:p>
          <a:p>
            <a:endParaRPr lang="ru-RU" dirty="0"/>
          </a:p>
        </p:txBody>
      </p:sp>
      <p:pic>
        <p:nvPicPr>
          <p:cNvPr id="3075" name="Picture 3" descr="C:\Documents and Settings\Admin\Рабочий стол\DSC00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877734"/>
            <a:ext cx="5616624" cy="3775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6443" y="3102331"/>
            <a:ext cx="6620967" cy="39867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Педагогічні ради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13341"/>
          <a:stretch>
            <a:fillRect/>
          </a:stretch>
        </p:blipFill>
        <p:spPr>
          <a:xfrm>
            <a:off x="179512" y="188640"/>
            <a:ext cx="4906015" cy="2913691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95055" y="3514576"/>
            <a:ext cx="3777565" cy="2736303"/>
          </a:xfrm>
        </p:spPr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«Інноваційні педагогічні технології в ДНЗ: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сучаснийпогляд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проблеми, перспективи»</a:t>
            </a:r>
          </a:p>
          <a:p>
            <a:pPr marL="228600" indent="-228600">
              <a:buAutoNum type="arabicPeriod"/>
            </a:pP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«Формування мовленнєвої компетентності дошкільників»</a:t>
            </a:r>
          </a:p>
          <a:p>
            <a:pPr marL="228600" indent="-228600">
              <a:buAutoNum type="arabicPeriod"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98221"/>
            <a:ext cx="4576051" cy="308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70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3284985"/>
            <a:ext cx="4176464" cy="864096"/>
          </a:xfrm>
        </p:spPr>
        <p:txBody>
          <a:bodyPr/>
          <a:lstStyle/>
          <a:p>
            <a:r>
              <a:rPr lang="uk-UA" dirty="0" smtClean="0"/>
              <a:t>Семінари та семінари-практикуми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13341"/>
          <a:stretch>
            <a:fillRect/>
          </a:stretch>
        </p:blipFill>
        <p:spPr>
          <a:xfrm>
            <a:off x="323528" y="548680"/>
            <a:ext cx="4776892" cy="262666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4149082"/>
            <a:ext cx="4536503" cy="2592286"/>
          </a:xfrm>
        </p:spPr>
        <p:txBody>
          <a:bodyPr>
            <a:normAutofit/>
          </a:bodyPr>
          <a:lstStyle/>
          <a:p>
            <a:r>
              <a:rPr lang="uk-UA" sz="1600" b="1" dirty="0" smtClean="0"/>
              <a:t>«Виховання патріотичної свідомості дошкільників: краєзнавчий аспект» (екскурсія до Ізюмського краєзнавчого музею) </a:t>
            </a:r>
          </a:p>
          <a:p>
            <a:r>
              <a:rPr lang="uk-UA" sz="1600" b="1" dirty="0" smtClean="0"/>
              <a:t>«Підвищення якості дошкільної освіти через застосування інноваційних педагогічних технологій, впровадження в освітній процес найкращого сучасного педагогічного досвіду роботи»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48680"/>
            <a:ext cx="3467516" cy="26266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56654"/>
            <a:ext cx="3899564" cy="292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95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357" y="3429001"/>
            <a:ext cx="6620967" cy="659352"/>
          </a:xfrm>
        </p:spPr>
        <p:txBody>
          <a:bodyPr/>
          <a:lstStyle/>
          <a:p>
            <a:r>
              <a:rPr lang="uk-UA" dirty="0" smtClean="0"/>
              <a:t>Консультації для педагогів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 b="8694"/>
          <a:stretch>
            <a:fillRect/>
          </a:stretch>
        </p:blipFill>
        <p:spPr>
          <a:xfrm>
            <a:off x="278137" y="614498"/>
            <a:ext cx="4653903" cy="255903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3357" y="4343818"/>
            <a:ext cx="4896544" cy="2181526"/>
          </a:xfrm>
        </p:spPr>
        <p:txBody>
          <a:bodyPr>
            <a:noAutofit/>
          </a:bodyPr>
          <a:lstStyle/>
          <a:p>
            <a:r>
              <a:rPr lang="uk-UA" sz="1800" b="1" dirty="0" smtClean="0"/>
              <a:t>Інтеграція мовленнєвої та природничо-</a:t>
            </a:r>
            <a:r>
              <a:rPr lang="uk-UA" sz="1800" b="1" dirty="0" err="1" smtClean="0"/>
              <a:t>дослідницькоїдіяльності</a:t>
            </a:r>
            <a:r>
              <a:rPr lang="uk-UA" sz="1800" b="1" dirty="0" smtClean="0"/>
              <a:t> як чинник пізнавального розвитку дошкільників </a:t>
            </a:r>
          </a:p>
          <a:p>
            <a:r>
              <a:rPr lang="uk-UA" sz="1800" b="1" dirty="0" smtClean="0"/>
              <a:t>Комунікативна гра як засіб розвитку культури спілкування та формування мовленнєвого етикету у дітей старшого дошкільного віку</a:t>
            </a:r>
            <a:endParaRPr lang="ru-RU" sz="1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9040"/>
            <a:ext cx="3896127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01" y="664537"/>
            <a:ext cx="365767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61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443" y="3140969"/>
            <a:ext cx="6620967" cy="576064"/>
          </a:xfrm>
        </p:spPr>
        <p:txBody>
          <a:bodyPr/>
          <a:lstStyle/>
          <a:p>
            <a:r>
              <a:rPr lang="uk-UA" dirty="0" smtClean="0"/>
              <a:t>Майстер - класи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13341"/>
          <a:stretch>
            <a:fillRect/>
          </a:stretch>
        </p:blipFill>
        <p:spPr>
          <a:xfrm>
            <a:off x="251521" y="471012"/>
            <a:ext cx="4392488" cy="241529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3861048"/>
            <a:ext cx="4248473" cy="1999989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«ІКТ. Створення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мультимидійних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презентацій»</a:t>
            </a: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«Виготовлення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чулочної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ляльки Дід Мороз»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506610"/>
            <a:ext cx="3251200" cy="2164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670690"/>
            <a:ext cx="3251200" cy="2164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15199"/>
            <a:ext cx="3251200" cy="21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8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16042"/>
          </a:xfrm>
        </p:spPr>
        <p:txBody>
          <a:bodyPr/>
          <a:lstStyle/>
          <a:p>
            <a:r>
              <a:rPr lang="uk-UA" sz="3200" b="1" dirty="0"/>
              <a:t>Фізкультурно-оздоровча робота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84710" y="1268760"/>
            <a:ext cx="4015282" cy="3168352"/>
          </a:xfrm>
        </p:spPr>
        <p:txBody>
          <a:bodyPr>
            <a:norm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ММО для інструкторів з фізкультури міста «Зимові старти 2016» 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 «Гімнастика пробудження (нові методичні прийоми проведення оздоровчої технології», «Оптимальний руховий режим»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24745"/>
            <a:ext cx="2448272" cy="2520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8" y="4221088"/>
            <a:ext cx="3779650" cy="22444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3831332"/>
            <a:ext cx="3816424" cy="26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02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Фізкультурно-оздоровча робота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b="1" dirty="0" smtClean="0"/>
              <a:t>СПОРТИВНО - РОДИННЕ СВЯТО</a:t>
            </a:r>
            <a:endParaRPr lang="ru-RU" dirty="0" smtClean="0"/>
          </a:p>
          <a:p>
            <a:pPr>
              <a:buNone/>
            </a:pPr>
            <a:r>
              <a:rPr lang="uk-UA" b="1" dirty="0" smtClean="0"/>
              <a:t> «ЖОВТО-ЧЕРВОНИЙ НАСТРІЙ</a:t>
            </a:r>
            <a:r>
              <a:rPr lang="uk-UA" dirty="0" smtClean="0"/>
              <a:t>»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(</a:t>
            </a:r>
            <a:r>
              <a:rPr lang="uk-UA" sz="1800" i="1" dirty="0" smtClean="0"/>
              <a:t>для дітей старшого дошкільного віку)</a:t>
            </a:r>
            <a:endParaRPr lang="ru-RU" sz="1800" i="1" dirty="0" smtClean="0"/>
          </a:p>
          <a:p>
            <a:pPr>
              <a:buNone/>
            </a:pPr>
            <a:r>
              <a:rPr lang="uk-UA" sz="1800" i="1" dirty="0" smtClean="0"/>
              <a:t> </a:t>
            </a:r>
            <a:endParaRPr lang="ru-RU" sz="1800" i="1" dirty="0" smtClean="0"/>
          </a:p>
          <a:p>
            <a:r>
              <a:rPr lang="uk-UA" b="1" dirty="0" smtClean="0"/>
              <a:t>Мета</a:t>
            </a:r>
            <a:r>
              <a:rPr lang="uk-UA" dirty="0" smtClean="0"/>
              <a:t>:створити емоційно піднесений настрій під час спілкування з   однолітками та батьками. Формувати у дітей інтерес до фізкультури та спорту; розвивати вольові фізичні якості в умовах  змагання, впевненість у своїх силах, виховувати почуття дружби,  виручки.  </a:t>
            </a:r>
            <a:endParaRPr lang="ru-RU" dirty="0"/>
          </a:p>
        </p:txBody>
      </p:sp>
      <p:pic>
        <p:nvPicPr>
          <p:cNvPr id="5" name="Содержимое 4" descr="PB27220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70374" y="1988840"/>
            <a:ext cx="4190057" cy="326896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88050"/>
          </a:xfrm>
        </p:spPr>
        <p:txBody>
          <a:bodyPr/>
          <a:lstStyle/>
          <a:p>
            <a:r>
              <a:rPr lang="uk-UA" sz="2800" b="1" dirty="0" smtClean="0"/>
              <a:t>Психологічна служба</a:t>
            </a:r>
            <a:br>
              <a:rPr lang="uk-UA" sz="2800" b="1" dirty="0" smtClean="0"/>
            </a:br>
            <a:r>
              <a:rPr lang="uk-UA" sz="2800" b="1" dirty="0" smtClean="0"/>
              <a:t>(практичний психолог Гончар О.С.)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3456384" cy="3240360"/>
          </a:xfrm>
        </p:spPr>
        <p:txBody>
          <a:bodyPr/>
          <a:lstStyle/>
          <a:p>
            <a:r>
              <a:rPr lang="uk-UA" dirty="0" smtClean="0"/>
              <a:t>Семінар для батьків «Секрети батьківського виховання </a:t>
            </a:r>
          </a:p>
          <a:p>
            <a:r>
              <a:rPr lang="uk-UA" dirty="0"/>
              <a:t>Семінар для педагогів</a:t>
            </a:r>
            <a:r>
              <a:rPr lang="ru-RU" dirty="0"/>
              <a:t>:</a:t>
            </a:r>
          </a:p>
          <a:p>
            <a:r>
              <a:rPr lang="ru-RU" b="1" dirty="0"/>
              <a:t> </a:t>
            </a:r>
            <a:r>
              <a:rPr lang="ru-RU" dirty="0"/>
              <a:t>«</a:t>
            </a:r>
            <a:r>
              <a:rPr lang="uk-UA" dirty="0"/>
              <a:t>Психологія спілкування. Немовне спілкування»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365104"/>
            <a:ext cx="3960440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4365104"/>
            <a:ext cx="3738090" cy="2376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92" y="1453000"/>
            <a:ext cx="4164756" cy="277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85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Психолого-педагогічні тренінги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132855"/>
            <a:ext cx="5472608" cy="331236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ru-RU" b="1" dirty="0"/>
              <a:t>Тема:</a:t>
            </a:r>
            <a:r>
              <a:rPr lang="ru-RU" dirty="0"/>
              <a:t> </a:t>
            </a:r>
            <a:r>
              <a:rPr lang="uk-UA" dirty="0"/>
              <a:t>« Психологія лідерства. </a:t>
            </a:r>
            <a:endParaRPr lang="uk-UA" dirty="0" smtClean="0"/>
          </a:p>
          <a:p>
            <a:r>
              <a:rPr lang="uk-UA" dirty="0" smtClean="0"/>
              <a:t>Гендерні </a:t>
            </a:r>
            <a:r>
              <a:rPr lang="uk-UA" dirty="0"/>
              <a:t>особливості лідера</a:t>
            </a:r>
            <a:r>
              <a:rPr lang="uk-UA" dirty="0" smtClean="0"/>
              <a:t>»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59915"/>
              </p:ext>
            </p:extLst>
          </p:nvPr>
        </p:nvGraphicFramePr>
        <p:xfrm>
          <a:off x="611560" y="3701389"/>
          <a:ext cx="4968552" cy="2463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68552"/>
              </a:tblGrid>
              <a:tr h="7037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</a:rPr>
                        <a:t>Тренінг  для батьків</a:t>
                      </a:r>
                      <a:r>
                        <a:rPr lang="ru-RU" sz="1400" dirty="0">
                          <a:effectLst/>
                        </a:rPr>
                        <a:t>: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Тема: </a:t>
                      </a:r>
                      <a:r>
                        <a:rPr lang="uk-UA" sz="1400" dirty="0">
                          <a:effectLst/>
                        </a:rPr>
                        <a:t>«Розвиток особистості дитини»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1056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</a:rPr>
                        <a:t>Психолого-педагогічний тренінг  для батьків середніх груп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Тема: «</a:t>
                      </a:r>
                      <a:r>
                        <a:rPr lang="uk-UA" sz="1400" dirty="0">
                          <a:effectLst/>
                        </a:rPr>
                        <a:t>Секрети сімейного виховання</a:t>
                      </a:r>
                      <a:r>
                        <a:rPr lang="ru-RU" sz="1400" dirty="0">
                          <a:effectLst/>
                        </a:rPr>
                        <a:t>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7037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</a:rPr>
                        <a:t>Тренінг для батьків старших груп: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</a:rPr>
                        <a:t>Тема: « </a:t>
                      </a:r>
                      <a:r>
                        <a:rPr lang="uk-UA" sz="1400" dirty="0">
                          <a:effectLst/>
                        </a:rPr>
                        <a:t>Стежиною батьківської мудрості»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1263174"/>
            <a:ext cx="4464496" cy="2298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933056"/>
            <a:ext cx="316835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10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96005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</a:t>
            </a:r>
            <a:r>
              <a:rPr lang="uk-UA" sz="2200" b="1" dirty="0" smtClean="0"/>
              <a:t>Комплектація дошкільного закладу</a:t>
            </a:r>
            <a:br>
              <a:rPr lang="uk-UA" sz="2200" b="1" dirty="0" smtClean="0"/>
            </a:br>
            <a:r>
              <a:rPr lang="uk-UA" sz="2200" b="1" dirty="0" smtClean="0"/>
              <a:t>  </a:t>
            </a:r>
            <a:r>
              <a:rPr lang="uk-UA" sz="2200" b="1" i="1" dirty="0" smtClean="0"/>
              <a:t>(функціонує 11 вікових груп – 206 дітей)</a:t>
            </a:r>
            <a:endParaRPr lang="ru-RU" sz="2200" b="1" i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3657600" cy="1800200"/>
          </a:xfrm>
          <a:prstGeom prst="roundRect">
            <a:avLst>
              <a:gd name="adj" fmla="val 50000"/>
            </a:avLst>
          </a:prstGeom>
        </p:spPr>
        <p:txBody>
          <a:bodyPr>
            <a:normAutofit fontScale="25000" lnSpcReduction="20000"/>
          </a:bodyPr>
          <a:lstStyle/>
          <a:p>
            <a:r>
              <a:rPr lang="uk-UA" sz="4800" dirty="0" smtClean="0"/>
              <a:t>7 груп загального розвитку :</a:t>
            </a:r>
          </a:p>
          <a:p>
            <a:r>
              <a:rPr lang="uk-UA" sz="4800" dirty="0" smtClean="0"/>
              <a:t>- 1група для дітей раннього віку </a:t>
            </a:r>
          </a:p>
          <a:p>
            <a:r>
              <a:rPr lang="uk-UA" sz="4800" dirty="0" smtClean="0"/>
              <a:t>- 2 групи для дітей молодшого віку</a:t>
            </a:r>
          </a:p>
          <a:p>
            <a:r>
              <a:rPr lang="uk-UA" sz="4800" dirty="0" smtClean="0"/>
              <a:t>- 2 групи для дітей середнього віку</a:t>
            </a:r>
          </a:p>
          <a:p>
            <a:r>
              <a:rPr lang="uk-UA" sz="4800" dirty="0" smtClean="0"/>
              <a:t>- 2 групи для дітей старшого віку</a:t>
            </a:r>
            <a:endParaRPr lang="ru-RU" sz="4800" dirty="0" smtClean="0"/>
          </a:p>
          <a:p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07512"/>
            <a:ext cx="4163888" cy="2945323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343400" y="1628800"/>
            <a:ext cx="3657600" cy="1656184"/>
          </a:xfrm>
        </p:spPr>
        <p:txBody>
          <a:bodyPr/>
          <a:lstStyle/>
          <a:p>
            <a:r>
              <a:rPr lang="uk-UA" sz="1200" dirty="0" smtClean="0"/>
              <a:t>4 спеціалізовані :</a:t>
            </a:r>
          </a:p>
          <a:p>
            <a:r>
              <a:rPr lang="uk-UA" sz="1200" dirty="0" smtClean="0"/>
              <a:t>-1 група для дітей з затримкою  психічного розвитку групи  </a:t>
            </a:r>
          </a:p>
          <a:p>
            <a:r>
              <a:rPr lang="uk-UA" sz="1200" dirty="0" smtClean="0"/>
              <a:t>-3 групи логопедичні (молодша,середня,старша)</a:t>
            </a:r>
          </a:p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07513"/>
            <a:ext cx="4248472" cy="29453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110" y="34562"/>
            <a:ext cx="7055380" cy="874158"/>
          </a:xfrm>
        </p:spPr>
        <p:txBody>
          <a:bodyPr/>
          <a:lstStyle/>
          <a:p>
            <a:r>
              <a:rPr lang="uk-UA" sz="2800" b="1" dirty="0" smtClean="0"/>
              <a:t>Психологічні майстер класи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540" y="764704"/>
            <a:ext cx="3528392" cy="1728192"/>
          </a:xfrm>
        </p:spPr>
        <p:txBody>
          <a:bodyPr>
            <a:noAutofit/>
          </a:bodyPr>
          <a:lstStyle/>
          <a:p>
            <a:r>
              <a:rPr lang="uk-UA" b="1" dirty="0" smtClean="0"/>
              <a:t>«Мандала з кольорової крупи як засіб профілактики професійного вигорання»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786407"/>
            <a:ext cx="3612218" cy="19225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2" y="2567880"/>
            <a:ext cx="3495600" cy="2079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84204"/>
            <a:ext cx="3251200" cy="1828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37" y="4787988"/>
            <a:ext cx="3251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23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/>
              <a:t>Моніторинг готовності до навчання старших дошкільників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72200" y="1052736"/>
            <a:ext cx="2088232" cy="2448272"/>
          </a:xfrm>
        </p:spPr>
        <p:txBody>
          <a:bodyPr>
            <a:normAutofit/>
          </a:bodyPr>
          <a:lstStyle/>
          <a:p>
            <a:pPr algn="ctr"/>
            <a:r>
              <a:rPr lang="uk-UA" sz="1200" b="1" dirty="0" smtClean="0"/>
              <a:t>Загальний результат  </a:t>
            </a:r>
            <a:r>
              <a:rPr lang="uk-UA" sz="1200" b="1" i="1" dirty="0" smtClean="0"/>
              <a:t>вхідної  </a:t>
            </a:r>
            <a:r>
              <a:rPr lang="uk-UA" sz="1200" b="1" dirty="0" smtClean="0"/>
              <a:t>діагностики </a:t>
            </a:r>
          </a:p>
          <a:p>
            <a:pPr algn="ctr">
              <a:buNone/>
            </a:pPr>
            <a:r>
              <a:rPr lang="uk-UA" sz="1200" b="1" dirty="0" smtClean="0"/>
              <a:t>готовності до навчання дітей старшого дошкільного віку</a:t>
            </a:r>
            <a:endParaRPr lang="ru-RU" sz="1200" dirty="0" smtClean="0"/>
          </a:p>
          <a:p>
            <a:pPr algn="ctr"/>
            <a:r>
              <a:rPr lang="uk-UA" sz="1200" b="1" i="1" dirty="0" smtClean="0"/>
              <a:t>Високий – 0 Достатній – 16 Середній – 32  Низький -1</a:t>
            </a:r>
            <a:endParaRPr lang="ru-RU" sz="1200" dirty="0" smtClean="0"/>
          </a:p>
          <a:p>
            <a:endParaRPr lang="ru-RU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6199188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6444208" y="3982519"/>
            <a:ext cx="230425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Загальний результат  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вихідної 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діагностики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готовності до навчання дітей старшого дошкільного віку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Високий – 4          Достатній – 30       Середній – 14            Низький -0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17032"/>
            <a:ext cx="6162675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618" y="16024"/>
            <a:ext cx="4863470" cy="934876"/>
          </a:xfrm>
        </p:spPr>
        <p:txBody>
          <a:bodyPr/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Корекційна робота </a:t>
            </a:r>
            <a:b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(вчителі-логопеди, вчитель-дефектолог)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1"/>
            <a:ext cx="4053278" cy="4248471"/>
          </a:xfrm>
        </p:spPr>
        <p:txBody>
          <a:bodyPr>
            <a:normAutofit fontScale="85000" lnSpcReduction="20000"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 за участі голови ХОЦПМПК 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«Комплексний підхід як основа системної корекційно-розвивальної роботи в спеціалізованих групах для дітей з вадами мовленнєвого та психофізичного розвитку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вчителя-логопеда та вчителя-дефектолога в Міжнародній науково-практичній конференції за темою:» Застосування методу прикладного аналізу поведінки АВА в системній корекційній роботі з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аутичними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дітьми» 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Блог вчителя-логопеда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Жернової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Н.О. на сайті ІДНЗ №4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2637"/>
            <a:ext cx="3251200" cy="2016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390" y="1793906"/>
            <a:ext cx="3251200" cy="208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18" y="3392996"/>
            <a:ext cx="2832315" cy="2124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585485"/>
            <a:ext cx="2874510" cy="193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64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Медична робота</a:t>
            </a:r>
            <a:endParaRPr lang="ru-RU" dirty="0"/>
          </a:p>
        </p:txBody>
      </p:sp>
      <p:pic>
        <p:nvPicPr>
          <p:cNvPr id="24579" name="Picture 3" descr="C:\Documents and Settings\Admin\Рабочий стол\Фото медики\P52609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96751"/>
            <a:ext cx="3779912" cy="2376265"/>
          </a:xfrm>
          <a:prstGeom prst="rect">
            <a:avLst/>
          </a:prstGeom>
          <a:noFill/>
        </p:spPr>
      </p:pic>
      <p:pic>
        <p:nvPicPr>
          <p:cNvPr id="24580" name="Picture 4" descr="C:\Documents and Settings\Admin\Рабочий стол\Фото медики\P52609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225" y="3789040"/>
            <a:ext cx="3615063" cy="2664296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9040"/>
            <a:ext cx="4248472" cy="26642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8" y="1248796"/>
            <a:ext cx="4187616" cy="235344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66130"/>
          </a:xfrm>
        </p:spPr>
        <p:txBody>
          <a:bodyPr>
            <a:normAutofit fontScale="90000"/>
          </a:bodyPr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uk-UA" altLang="ru-RU" sz="2700" b="1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Відвідуваність ( загальна) по ІДНЗ № 4 вересень – липень 2015-2016 </a:t>
            </a:r>
            <a:r>
              <a:rPr lang="uk-UA" altLang="ru-RU" sz="2700" b="1" i="1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н.р</a:t>
            </a:r>
            <a:r>
              <a:rPr lang="uk-UA" altLang="ru-RU" sz="2700" b="1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ru-RU" altLang="ru-RU" sz="270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altLang="ru-RU" sz="27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540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altLang="ru-RU" sz="54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ru-RU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457200" y="466459"/>
            <a:ext cx="829126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913315" cy="448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9425"/>
            <a:ext cx="8208912" cy="822445"/>
          </a:xfrm>
        </p:spPr>
        <p:txBody>
          <a:bodyPr>
            <a:noAutofit/>
          </a:bodyPr>
          <a:lstStyle/>
          <a:p>
            <a:pPr lvl="0" algn="ctr"/>
            <a:r>
              <a:rPr lang="uk-UA" altLang="ru-RU" sz="2400" b="1" i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Захворюваність по ІДНЗ № 4 вересень- </a:t>
            </a:r>
            <a:r>
              <a:rPr lang="uk-UA" altLang="ru-RU" sz="2400" b="1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липень 2015-2016н.р.</a:t>
            </a:r>
            <a: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altLang="ru-RU" sz="24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ru-RU" sz="2400" b="1" dirty="0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683568" y="153829"/>
            <a:ext cx="8208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70868" y="744801"/>
            <a:ext cx="4571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8" y="1219622"/>
            <a:ext cx="8005588" cy="46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Харчування у дошкільному закладі</a:t>
            </a:r>
            <a:endParaRPr lang="ru-RU" b="1" dirty="0"/>
          </a:p>
        </p:txBody>
      </p:sp>
      <p:pic>
        <p:nvPicPr>
          <p:cNvPr id="40962" name="Picture 2" descr="G:\Новая папка (2)фото\P3160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936437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63" name="Picture 3" descr="G:\Новая папка (2)фото\P3170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0" y="1340768"/>
            <a:ext cx="3927099" cy="2369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64" name="Picture 4" descr="G:\Новая папка (2)фото\P31605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5064"/>
            <a:ext cx="3780879" cy="2544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882" y="4043924"/>
            <a:ext cx="4389317" cy="2466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53686"/>
            <a:ext cx="415929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44" y="28600"/>
            <a:ext cx="4067944" cy="2391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52" y="2210868"/>
            <a:ext cx="4316212" cy="2425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72072"/>
            <a:ext cx="3236260" cy="2427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625119"/>
            <a:ext cx="3240634" cy="2016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658607"/>
            <a:ext cx="3672408" cy="205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3887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(перев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ірка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провідним спеціалістом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віділу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освіти Ізюмської міської ради)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1858308"/>
            <a:ext cx="2991114" cy="20027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88378"/>
            <a:ext cx="3118184" cy="23386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77072"/>
            <a:ext cx="3528392" cy="2412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919745"/>
            <a:ext cx="3635896" cy="27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329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smtClean="0"/>
              <a:t>Стан харчування</a:t>
            </a:r>
            <a:endParaRPr lang="ru-RU" sz="3200" b="1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331"/>
            <a:ext cx="7848872" cy="460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5661248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Середнє виконання норм  харчування за 2015-2016 </a:t>
            </a:r>
            <a:r>
              <a:rPr lang="uk-UA" dirty="0" err="1" smtClean="0"/>
              <a:t>н.р</a:t>
            </a:r>
            <a:r>
              <a:rPr lang="uk-UA" dirty="0" smtClean="0"/>
              <a:t>. – 83 %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4016"/>
            <a:ext cx="2567384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Організація освітнього процесу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052925"/>
            <a:ext cx="5040560" cy="4195481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У дошкільному закладі </a:t>
            </a:r>
            <a:r>
              <a:rPr lang="uk-UA" dirty="0"/>
              <a:t>обладнані необхідні приміщення: </a:t>
            </a:r>
            <a:endParaRPr lang="uk-UA" dirty="0" smtClean="0"/>
          </a:p>
          <a:p>
            <a:r>
              <a:rPr lang="uk-UA" dirty="0" smtClean="0"/>
              <a:t>групові </a:t>
            </a:r>
            <a:r>
              <a:rPr lang="uk-UA" dirty="0"/>
              <a:t>та спальні кімнати</a:t>
            </a:r>
            <a:r>
              <a:rPr lang="uk-UA" dirty="0" smtClean="0"/>
              <a:t>,</a:t>
            </a:r>
          </a:p>
          <a:p>
            <a:r>
              <a:rPr lang="uk-UA" dirty="0" smtClean="0"/>
              <a:t> </a:t>
            </a:r>
            <a:r>
              <a:rPr lang="uk-UA" dirty="0"/>
              <a:t>роздягальні та кімнати </a:t>
            </a:r>
            <a:r>
              <a:rPr lang="uk-UA" dirty="0" smtClean="0"/>
              <a:t>гігієни</a:t>
            </a:r>
            <a:endParaRPr lang="uk-UA" dirty="0"/>
          </a:p>
          <a:p>
            <a:r>
              <a:rPr lang="uk-UA" dirty="0" smtClean="0"/>
              <a:t> </a:t>
            </a:r>
            <a:r>
              <a:rPr lang="uk-UA" dirty="0"/>
              <a:t>спортивна та музична зали</a:t>
            </a:r>
            <a:r>
              <a:rPr lang="uk-UA" dirty="0" smtClean="0"/>
              <a:t>,</a:t>
            </a:r>
          </a:p>
          <a:p>
            <a:r>
              <a:rPr lang="uk-UA" dirty="0" smtClean="0"/>
              <a:t> </a:t>
            </a:r>
            <a:r>
              <a:rPr lang="uk-UA" dirty="0"/>
              <a:t>працюють кабінети: медичний, методичний, психологічний</a:t>
            </a:r>
            <a:r>
              <a:rPr lang="uk-UA" dirty="0" smtClean="0"/>
              <a:t>, кабінет гуртка з англійської мови </a:t>
            </a:r>
          </a:p>
          <a:p>
            <a:r>
              <a:rPr lang="uk-UA" dirty="0" smtClean="0"/>
              <a:t>всі </a:t>
            </a:r>
            <a:r>
              <a:rPr lang="uk-UA" dirty="0"/>
              <a:t>технологічні та побутові </a:t>
            </a:r>
            <a:r>
              <a:rPr lang="uk-UA" dirty="0" smtClean="0"/>
              <a:t>приміщення,</a:t>
            </a:r>
          </a:p>
          <a:p>
            <a:r>
              <a:rPr lang="uk-UA" dirty="0" smtClean="0"/>
              <a:t> </a:t>
            </a:r>
            <a:r>
              <a:rPr lang="uk-UA" dirty="0"/>
              <a:t>в</a:t>
            </a:r>
            <a:r>
              <a:rPr lang="uk-UA" dirty="0" smtClean="0"/>
              <a:t> </a:t>
            </a:r>
            <a:r>
              <a:rPr lang="uk-UA" dirty="0"/>
              <a:t>кожній групі обладнано ігрові </a:t>
            </a:r>
            <a:r>
              <a:rPr lang="uk-UA" dirty="0" smtClean="0"/>
              <a:t>зони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40768"/>
            <a:ext cx="3384376" cy="2262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02591"/>
            <a:ext cx="3389796" cy="221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36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/>
              <a:t>      </a:t>
            </a:r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Традиційні і нетрадиційні форми  </a:t>
            </a:r>
            <a:b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                  роботи з батьками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Анкетування</a:t>
            </a:r>
            <a:endParaRPr lang="ru-RU" dirty="0" smtClean="0"/>
          </a:p>
          <a:p>
            <a:pPr lvl="0"/>
            <a:r>
              <a:rPr lang="uk-UA" dirty="0" smtClean="0"/>
              <a:t>Батьківські збори</a:t>
            </a:r>
            <a:endParaRPr lang="ru-RU" dirty="0" smtClean="0"/>
          </a:p>
          <a:p>
            <a:pPr lvl="0"/>
            <a:r>
              <a:rPr lang="uk-UA" dirty="0" smtClean="0"/>
              <a:t>Бесіди за круглим столом</a:t>
            </a:r>
            <a:endParaRPr lang="ru-RU" dirty="0" smtClean="0"/>
          </a:p>
          <a:p>
            <a:pPr lvl="0"/>
            <a:r>
              <a:rPr lang="uk-UA" dirty="0" smtClean="0"/>
              <a:t>Семінари</a:t>
            </a:r>
            <a:endParaRPr lang="ru-RU" dirty="0" smtClean="0"/>
          </a:p>
          <a:p>
            <a:pPr lvl="0"/>
            <a:r>
              <a:rPr lang="uk-UA" dirty="0" smtClean="0"/>
              <a:t>Лекції</a:t>
            </a:r>
            <a:endParaRPr lang="ru-RU" dirty="0" smtClean="0"/>
          </a:p>
          <a:p>
            <a:pPr lvl="0"/>
            <a:r>
              <a:rPr lang="uk-UA" dirty="0" smtClean="0"/>
              <a:t>Консультації</a:t>
            </a:r>
            <a:endParaRPr lang="ru-RU" dirty="0" smtClean="0"/>
          </a:p>
          <a:p>
            <a:pPr lvl="0"/>
            <a:r>
              <a:rPr lang="uk-UA" dirty="0" smtClean="0"/>
              <a:t>Усні журнали</a:t>
            </a:r>
            <a:endParaRPr lang="ru-RU" dirty="0" smtClean="0"/>
          </a:p>
          <a:p>
            <a:pPr lvl="0"/>
            <a:r>
              <a:rPr lang="uk-UA" dirty="0" smtClean="0"/>
              <a:t>Конкурси і вікторини</a:t>
            </a:r>
            <a:endParaRPr lang="ru-RU" dirty="0" smtClean="0"/>
          </a:p>
          <a:p>
            <a:pPr lvl="0"/>
            <a:r>
              <a:rPr lang="uk-UA" dirty="0" smtClean="0"/>
              <a:t>Виставки малюнків та фотовиставки</a:t>
            </a:r>
            <a:endParaRPr lang="ru-RU" dirty="0" smtClean="0"/>
          </a:p>
          <a:p>
            <a:pPr lvl="0"/>
            <a:r>
              <a:rPr lang="uk-UA" dirty="0" smtClean="0"/>
              <a:t>Дні відкритих дверей</a:t>
            </a:r>
            <a:endParaRPr lang="ru-RU" dirty="0" smtClean="0"/>
          </a:p>
          <a:p>
            <a:pPr lvl="0"/>
            <a:r>
              <a:rPr lang="uk-UA" dirty="0" smtClean="0"/>
              <a:t>Куточки для батьків</a:t>
            </a:r>
            <a:endParaRPr lang="ru-RU" dirty="0" smtClean="0"/>
          </a:p>
          <a:p>
            <a:pPr lvl="0"/>
            <a:r>
              <a:rPr lang="uk-UA" dirty="0" smtClean="0"/>
              <a:t>Папки - пересувки</a:t>
            </a:r>
            <a:endParaRPr lang="ru-RU" dirty="0" smtClean="0"/>
          </a:p>
          <a:p>
            <a:pPr lvl="0"/>
            <a:r>
              <a:rPr lang="uk-UA" dirty="0" smtClean="0"/>
              <a:t>Відвідування дома тощо.</a:t>
            </a:r>
            <a:endParaRPr lang="ru-RU" dirty="0"/>
          </a:p>
        </p:txBody>
      </p:sp>
      <p:pic>
        <p:nvPicPr>
          <p:cNvPr id="6" name="Содержимое 5" descr="P92620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39952" y="1844824"/>
            <a:ext cx="4608512" cy="3816424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16042"/>
          </a:xfrm>
        </p:spPr>
        <p:txBody>
          <a:bodyPr/>
          <a:lstStyle/>
          <a:p>
            <a:r>
              <a:rPr lang="uk-UA" dirty="0" smtClean="0"/>
              <a:t>Дні відкритих дверей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42" y="1268760"/>
            <a:ext cx="3751226" cy="232791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3816424" cy="244827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42" y="3925440"/>
            <a:ext cx="3618050" cy="2239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25440"/>
            <a:ext cx="3600400" cy="21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6074"/>
            <a:ext cx="3672408" cy="24168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65790"/>
            <a:ext cx="4032447" cy="238714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12" y="3305217"/>
            <a:ext cx="4577300" cy="30484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05217"/>
            <a:ext cx="3938397" cy="295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53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7"/>
            <a:ext cx="6391546" cy="1259839"/>
          </a:xfrm>
        </p:spPr>
        <p:txBody>
          <a:bodyPr/>
          <a:lstStyle/>
          <a:p>
            <a:r>
              <a:rPr lang="uk-UA" sz="4000" b="1" dirty="0" smtClean="0"/>
              <a:t>Виставки за участю батьків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700" y="1853249"/>
            <a:ext cx="3298113" cy="855672"/>
          </a:xfrm>
        </p:spPr>
        <p:txBody>
          <a:bodyPr/>
          <a:lstStyle/>
          <a:p>
            <a:r>
              <a:rPr lang="uk-UA" dirty="0" smtClean="0"/>
              <a:t>«Українська осінь»</a:t>
            </a:r>
          </a:p>
          <a:p>
            <a:r>
              <a:rPr lang="uk-UA" dirty="0" smtClean="0"/>
              <a:t>«Годівничка»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141" y="1179080"/>
            <a:ext cx="3298825" cy="23219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9" y="3501008"/>
            <a:ext cx="3490250" cy="2474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78" y="3717032"/>
            <a:ext cx="3563888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06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2718"/>
            <a:ext cx="3888432" cy="283226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41969"/>
            <a:ext cx="3816424" cy="272502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2" y="3689220"/>
            <a:ext cx="3638052" cy="2404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01008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52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Ярмарок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3298825" cy="185393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65" y="418314"/>
            <a:ext cx="3298825" cy="185393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23" y="3645024"/>
            <a:ext cx="4860032" cy="27313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4709" y="3107845"/>
            <a:ext cx="4044693" cy="252675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166"/>
            <a:ext cx="7055380" cy="1104074"/>
          </a:xfrm>
        </p:spPr>
        <p:txBody>
          <a:bodyPr/>
          <a:lstStyle/>
          <a:p>
            <a:r>
              <a:rPr lang="uk-UA" dirty="0" smtClean="0"/>
              <a:t>   </a:t>
            </a:r>
            <a:r>
              <a:rPr lang="uk-UA" b="1" dirty="0" smtClean="0"/>
              <a:t>Куточки для батьків</a:t>
            </a:r>
            <a:endParaRPr lang="ru-RU" b="1" dirty="0"/>
          </a:p>
        </p:txBody>
      </p:sp>
      <p:pic>
        <p:nvPicPr>
          <p:cNvPr id="5" name="Содержимое 4" descr="DSC007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56792"/>
            <a:ext cx="3657600" cy="2376264"/>
          </a:xfrm>
        </p:spPr>
      </p:pic>
      <p:pic>
        <p:nvPicPr>
          <p:cNvPr id="6" name="Содержимое 5" descr="DSC0078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556792"/>
            <a:ext cx="3888431" cy="2304256"/>
          </a:xfrm>
        </p:spPr>
      </p:pic>
      <p:pic>
        <p:nvPicPr>
          <p:cNvPr id="25602" name="Picture 2" descr="G:\куточки\DSC00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9080"/>
            <a:ext cx="3672408" cy="2304256"/>
          </a:xfrm>
          <a:prstGeom prst="rect">
            <a:avLst/>
          </a:prstGeom>
          <a:noFill/>
        </p:spPr>
      </p:pic>
      <p:pic>
        <p:nvPicPr>
          <p:cNvPr id="25603" name="Picture 3" descr="G:\куточки\DSC007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149080"/>
            <a:ext cx="3888432" cy="22272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/>
              <a:t>Посібники для вихователів та батьків</a:t>
            </a:r>
            <a:endParaRPr lang="ru-RU" b="1" i="1" dirty="0"/>
          </a:p>
        </p:txBody>
      </p:sp>
      <p:pic>
        <p:nvPicPr>
          <p:cNvPr id="5" name="Содержимое 4" descr="DSC007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088" y="2921397"/>
            <a:ext cx="3298825" cy="2474118"/>
          </a:xfrm>
        </p:spPr>
      </p:pic>
      <p:pic>
        <p:nvPicPr>
          <p:cNvPr id="6" name="Содержимое 5" descr="DSC007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16016" y="2055813"/>
            <a:ext cx="3150393" cy="4200525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</a:t>
            </a:r>
            <a:r>
              <a:rPr lang="uk-UA" dirty="0" smtClean="0"/>
              <a:t>і</a:t>
            </a:r>
            <a:r>
              <a:rPr lang="ru-RU" dirty="0" err="1" smtClean="0"/>
              <a:t>ський</a:t>
            </a:r>
            <a:r>
              <a:rPr lang="ru-RU" dirty="0" smtClean="0"/>
              <a:t> конкурс </a:t>
            </a:r>
            <a:r>
              <a:rPr lang="ru-RU" sz="3200" b="1" dirty="0" smtClean="0"/>
              <a:t>«</a:t>
            </a:r>
            <a:r>
              <a:rPr lang="ru-RU" sz="3200" b="1" dirty="0" err="1" smtClean="0"/>
              <a:t>Обдарована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дитина</a:t>
            </a:r>
            <a:r>
              <a:rPr lang="ru-RU" sz="3200" b="1" dirty="0" smtClean="0"/>
              <a:t> 2016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2060576"/>
            <a:ext cx="3802285" cy="4608783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Переможець міського конкурсу «Обдарована дитина» Кузнєцов Роман </a:t>
            </a:r>
          </a:p>
          <a:p>
            <a:pPr marL="0" indent="0">
              <a:buNone/>
            </a:pPr>
            <a:r>
              <a:rPr lang="uk-UA" sz="2800" b="1" dirty="0" smtClean="0"/>
              <a:t>І місце у номінації «Декламування»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7" y="2060576"/>
            <a:ext cx="4896544" cy="3312640"/>
          </a:xfrm>
        </p:spPr>
      </p:pic>
    </p:spTree>
    <p:extLst>
      <p:ext uri="{BB962C8B-B14F-4D97-AF65-F5344CB8AC3E}">
        <p14:creationId xmlns:p14="http://schemas.microsoft.com/office/powerpoint/2010/main" val="3912322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      Матеріально-технічне забезпечення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5328592" cy="5305800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У 2015-2016  матеріальна база підтримувалась за рахунок надходження добровільних батьківських внесків та надходжень з місцевого бюджету  </a:t>
            </a:r>
          </a:p>
          <a:p>
            <a:r>
              <a:rPr lang="uk-UA" sz="2400" b="1" dirty="0" smtClean="0"/>
              <a:t>За період 2015-2016 </a:t>
            </a:r>
            <a:r>
              <a:rPr lang="uk-UA" sz="2400" b="1" dirty="0" err="1" smtClean="0"/>
              <a:t>н.р</a:t>
            </a:r>
            <a:r>
              <a:rPr lang="uk-UA" sz="2400" b="1" dirty="0" smtClean="0"/>
              <a:t>. були виконані наступні заходи щодо покращення матеріально-технічного стану дошкільного закладу </a:t>
            </a:r>
          </a:p>
          <a:p>
            <a:pPr>
              <a:buNone/>
            </a:pPr>
            <a:endParaRPr lang="ru-RU" sz="2400" b="1" i="1" dirty="0"/>
          </a:p>
        </p:txBody>
      </p:sp>
      <p:pic>
        <p:nvPicPr>
          <p:cNvPr id="4" name="Содержимое 6" descr="P52209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196753"/>
            <a:ext cx="3024335" cy="2592288"/>
          </a:xfrm>
          <a:prstGeom prst="rect">
            <a:avLst/>
          </a:prstGeom>
        </p:spPr>
      </p:pic>
      <p:pic>
        <p:nvPicPr>
          <p:cNvPr id="43010" name="Picture 2" descr="G:\Новая папка (2)фото\PA282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3" y="3918460"/>
            <a:ext cx="3456384" cy="25922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dirty="0" smtClean="0"/>
              <a:t>Ігрові майданчики</a:t>
            </a:r>
            <a:endParaRPr lang="ru-RU" sz="36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r="9314"/>
          <a:stretch>
            <a:fillRect/>
          </a:stretch>
        </p:blipFill>
        <p:spPr>
          <a:xfrm>
            <a:off x="58135" y="1353006"/>
            <a:ext cx="2205612" cy="152400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2263747" y="1353006"/>
            <a:ext cx="2198466" cy="1524000"/>
          </a:xfrm>
        </p:spPr>
      </p:pic>
      <p:pic>
        <p:nvPicPr>
          <p:cNvPr id="15" name="Рисунок 14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4469359" y="1353006"/>
            <a:ext cx="2199658" cy="1524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" y="2998668"/>
            <a:ext cx="3068292" cy="17243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47" y="3016159"/>
            <a:ext cx="2858641" cy="17570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152" y="3046037"/>
            <a:ext cx="3347864" cy="18815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1" y="4740539"/>
            <a:ext cx="3113507" cy="20062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22" y="4836379"/>
            <a:ext cx="3286831" cy="18471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504" y="4873206"/>
            <a:ext cx="3181202" cy="178783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182" y="1315654"/>
            <a:ext cx="2778206" cy="156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31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Кошти з місцевого бюджету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Фарба масляна та фарба на водяній основі  3079 грн </a:t>
            </a:r>
          </a:p>
          <a:p>
            <a:r>
              <a:rPr lang="uk-UA" dirty="0" smtClean="0"/>
              <a:t>Покривала дитячі 3079 </a:t>
            </a:r>
          </a:p>
          <a:p>
            <a:r>
              <a:rPr lang="uk-UA" dirty="0" smtClean="0"/>
              <a:t>Двері міжкімнатні 7 шт. 3079 </a:t>
            </a:r>
          </a:p>
          <a:p>
            <a:r>
              <a:rPr lang="uk-UA" dirty="0" smtClean="0"/>
              <a:t>Спецодяг (халати) 3079 грн. </a:t>
            </a:r>
          </a:p>
          <a:p>
            <a:r>
              <a:rPr lang="uk-UA" dirty="0" smtClean="0"/>
              <a:t>Всього: 12316 грн.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776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88050"/>
          </a:xfrm>
        </p:spPr>
        <p:txBody>
          <a:bodyPr/>
          <a:lstStyle/>
          <a:p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Батьківські добровільні внески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286" y="1332508"/>
            <a:ext cx="6711654" cy="490763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b="1" dirty="0"/>
              <a:t>1</a:t>
            </a:r>
            <a:r>
              <a:rPr lang="uk-UA" b="1" i="1" dirty="0"/>
              <a:t>. </a:t>
            </a:r>
            <a:r>
              <a:rPr lang="uk-UA" b="1" i="1" dirty="0" smtClean="0"/>
              <a:t>Здійснено косметичний </a:t>
            </a:r>
            <a:r>
              <a:rPr lang="uk-UA" b="1" i="1" dirty="0"/>
              <a:t>ремонт харчоблоку (заміна вхідних дверей 4500, шпаклювання  та фарбування стін  </a:t>
            </a:r>
            <a:r>
              <a:rPr lang="uk-UA" b="1" i="1" dirty="0" smtClean="0"/>
              <a:t>5130,25, штори 650грн) Всього 10 280,25</a:t>
            </a:r>
            <a:endParaRPr lang="uk-UA" b="1" i="1" dirty="0"/>
          </a:p>
          <a:p>
            <a:pPr>
              <a:buNone/>
            </a:pPr>
            <a:r>
              <a:rPr lang="uk-UA" b="1" i="1" dirty="0"/>
              <a:t>2. Ремонт каналізаційної системи </a:t>
            </a:r>
            <a:r>
              <a:rPr lang="uk-UA" b="1" i="1" dirty="0" smtClean="0"/>
              <a:t>679грн </a:t>
            </a:r>
            <a:endParaRPr lang="uk-UA" b="1" i="1" dirty="0"/>
          </a:p>
          <a:p>
            <a:pPr>
              <a:buNone/>
            </a:pPr>
            <a:r>
              <a:rPr lang="uk-UA" b="1" i="1" dirty="0" smtClean="0"/>
              <a:t>4</a:t>
            </a:r>
            <a:r>
              <a:rPr lang="uk-UA" b="1" i="1" dirty="0"/>
              <a:t>. Придбано миючих засобів (за 11 місяців) </a:t>
            </a:r>
          </a:p>
          <a:p>
            <a:pPr>
              <a:buNone/>
            </a:pPr>
            <a:r>
              <a:rPr lang="uk-UA" b="1" i="1" dirty="0"/>
              <a:t>Порошок 108 кг 2948,40 грн. </a:t>
            </a:r>
          </a:p>
          <a:p>
            <a:pPr>
              <a:buNone/>
            </a:pPr>
            <a:r>
              <a:rPr lang="uk-UA" b="1" i="1" dirty="0"/>
              <a:t>Миючі засоби 90 кг 3051</a:t>
            </a:r>
          </a:p>
          <a:p>
            <a:pPr>
              <a:buNone/>
            </a:pPr>
            <a:r>
              <a:rPr lang="uk-UA" b="1" i="1" dirty="0" err="1"/>
              <a:t>Чистячий</a:t>
            </a:r>
            <a:r>
              <a:rPr lang="uk-UA" b="1" i="1" dirty="0"/>
              <a:t> засіб 72 кг 1915, 20</a:t>
            </a:r>
          </a:p>
          <a:p>
            <a:pPr>
              <a:buNone/>
            </a:pPr>
            <a:r>
              <a:rPr lang="uk-UA" b="1" i="1" dirty="0"/>
              <a:t>Сода кальцинована, мило господарче, мішки для сміття. Засіб для миття дзеркал 713 грн</a:t>
            </a:r>
          </a:p>
          <a:p>
            <a:pPr>
              <a:buNone/>
            </a:pPr>
            <a:r>
              <a:rPr lang="uk-UA" b="1" i="1" dirty="0"/>
              <a:t>ВСЬОГО: 8627.60</a:t>
            </a:r>
          </a:p>
          <a:p>
            <a:pPr>
              <a:buNone/>
            </a:pPr>
            <a:r>
              <a:rPr lang="uk-UA" b="1" i="1" dirty="0"/>
              <a:t>5. Фарбування п</a:t>
            </a:r>
            <a:r>
              <a:rPr lang="uk-UA" b="1" i="1" dirty="0" smtClean="0"/>
              <a:t>аркану, підлоги, сходинок, дверей, </a:t>
            </a:r>
            <a:r>
              <a:rPr lang="uk-UA" b="1" i="1" dirty="0"/>
              <a:t>декорування </a:t>
            </a:r>
            <a:r>
              <a:rPr lang="uk-UA" b="1" i="1" dirty="0" err="1"/>
              <a:t>теріторії</a:t>
            </a:r>
            <a:r>
              <a:rPr lang="uk-UA" b="1" i="1" dirty="0"/>
              <a:t> дошкільного закладу </a:t>
            </a:r>
            <a:r>
              <a:rPr lang="uk-UA" b="1" i="1" dirty="0" smtClean="0"/>
              <a:t>4400 </a:t>
            </a:r>
            <a:r>
              <a:rPr lang="uk-UA" b="1" i="1" dirty="0"/>
              <a:t>грн. </a:t>
            </a:r>
          </a:p>
          <a:p>
            <a:pPr>
              <a:buNone/>
            </a:pPr>
            <a:r>
              <a:rPr lang="uk-UA" b="1" i="1" dirty="0"/>
              <a:t>6. </a:t>
            </a:r>
            <a:r>
              <a:rPr lang="uk-UA" b="1" i="1" dirty="0" smtClean="0"/>
              <a:t>Заміна тротуарної плитки  4308</a:t>
            </a:r>
            <a:endParaRPr lang="uk-UA" b="1" i="1" dirty="0"/>
          </a:p>
          <a:p>
            <a:pPr>
              <a:buNone/>
            </a:pPr>
            <a:r>
              <a:rPr lang="uk-UA" b="1" i="1" dirty="0" smtClean="0"/>
              <a:t>7. Ремонт ізолятору  300 грн.</a:t>
            </a:r>
          </a:p>
          <a:p>
            <a:pPr>
              <a:buNone/>
            </a:pPr>
            <a:r>
              <a:rPr lang="uk-UA" b="1" i="1" dirty="0" smtClean="0"/>
              <a:t>8.Ремонт труби </a:t>
            </a:r>
            <a:r>
              <a:rPr lang="uk-UA" b="1" i="1" dirty="0" err="1" smtClean="0"/>
              <a:t>водозбігу</a:t>
            </a:r>
            <a:r>
              <a:rPr lang="uk-UA" b="1" i="1" dirty="0" smtClean="0"/>
              <a:t> 419.75</a:t>
            </a:r>
          </a:p>
          <a:p>
            <a:pPr>
              <a:buNone/>
            </a:pPr>
            <a:r>
              <a:rPr lang="uk-UA" b="1" i="1" dirty="0" smtClean="0"/>
              <a:t>9.Ремонт покрівлі сараю 1670 </a:t>
            </a:r>
          </a:p>
          <a:p>
            <a:pPr>
              <a:buNone/>
            </a:pPr>
            <a:r>
              <a:rPr lang="uk-UA" b="1" i="1" dirty="0" smtClean="0"/>
              <a:t>10.Мультимидійний екран 1 654.21</a:t>
            </a:r>
          </a:p>
          <a:p>
            <a:pPr>
              <a:buNone/>
            </a:pPr>
            <a:endParaRPr lang="uk-UA" b="1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355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   </a:t>
            </a:r>
            <a:r>
              <a:rPr lang="uk-UA" sz="4000" b="1" i="1" dirty="0" smtClean="0"/>
              <a:t>Дякуємо за співпрацю та</a:t>
            </a:r>
            <a:br>
              <a:rPr lang="uk-UA" sz="4000" b="1" i="1" dirty="0" smtClean="0"/>
            </a:br>
            <a:r>
              <a:rPr lang="uk-UA" sz="4000" b="1" i="1" dirty="0" smtClean="0"/>
              <a:t>      взаєморозуміння</a:t>
            </a:r>
            <a:endParaRPr lang="ru-RU" sz="4000" b="1" i="1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82750" y="2269331"/>
            <a:ext cx="500062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16042"/>
          </a:xfrm>
        </p:spPr>
        <p:txBody>
          <a:bodyPr/>
          <a:lstStyle/>
          <a:p>
            <a:r>
              <a:rPr lang="uk-UA" dirty="0" smtClean="0"/>
              <a:t>Групові кімнати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 flipV="1">
            <a:off x="489475" y="3733799"/>
            <a:ext cx="2205612" cy="2155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5" r="22435"/>
          <a:stretch>
            <a:fillRect/>
          </a:stretch>
        </p:blipFill>
        <p:spPr>
          <a:xfrm>
            <a:off x="461514" y="1492171"/>
            <a:ext cx="2382294" cy="2249487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5" r="22535"/>
          <a:stretch>
            <a:fillRect/>
          </a:stretch>
        </p:blipFill>
        <p:spPr>
          <a:xfrm>
            <a:off x="2917824" y="1484313"/>
            <a:ext cx="2801599" cy="2249487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5" r="22535"/>
          <a:stretch>
            <a:fillRect/>
          </a:stretch>
        </p:blipFill>
        <p:spPr>
          <a:xfrm>
            <a:off x="5868144" y="1484312"/>
            <a:ext cx="2783854" cy="2249487"/>
          </a:xfrm>
        </p:spPr>
      </p:pic>
      <p:sp>
        <p:nvSpPr>
          <p:cNvPr id="10" name="Текст 9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4" y="3949350"/>
            <a:ext cx="3872088" cy="24903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51" y="4016862"/>
            <a:ext cx="4311121" cy="242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2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Українські куточки</a:t>
            </a:r>
            <a:endParaRPr lang="ru-RU" sz="2800" b="1" dirty="0"/>
          </a:p>
        </p:txBody>
      </p:sp>
      <p:pic>
        <p:nvPicPr>
          <p:cNvPr id="24578" name="Picture 2" descr="C:\Documents and Settings\Admin\Рабочий стол\Українські куточки ІДНЗ №4\P91517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1"/>
            <a:ext cx="3600399" cy="2592288"/>
          </a:xfrm>
          <a:prstGeom prst="rect">
            <a:avLst/>
          </a:prstGeom>
          <a:noFill/>
        </p:spPr>
      </p:pic>
      <p:pic>
        <p:nvPicPr>
          <p:cNvPr id="24579" name="Picture 3" descr="C:\Documents and Settings\Admin\Рабочий стол\Українські куточки ІДНЗ №4\P9161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3735078" cy="2592288"/>
          </a:xfrm>
          <a:prstGeom prst="rect">
            <a:avLst/>
          </a:prstGeom>
          <a:noFill/>
        </p:spPr>
      </p:pic>
      <p:pic>
        <p:nvPicPr>
          <p:cNvPr id="24580" name="Picture 4" descr="C:\Documents and Settings\Admin\Рабочий стол\Українські куточки ІДНЗ №4\P9161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3" y="4005064"/>
            <a:ext cx="4104455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Спальні кімнати</a:t>
            </a:r>
            <a:endParaRPr lang="ru-RU" dirty="0"/>
          </a:p>
        </p:txBody>
      </p:sp>
      <p:pic>
        <p:nvPicPr>
          <p:cNvPr id="22" name="Объект 2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77072"/>
            <a:ext cx="4392488" cy="2029441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611560" y="1268760"/>
            <a:ext cx="3600450" cy="2467100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4905685" y="1268759"/>
            <a:ext cx="3626755" cy="2467099"/>
          </a:xfrm>
        </p:spPr>
      </p:pic>
    </p:spTree>
    <p:extLst>
      <p:ext uri="{BB962C8B-B14F-4D97-AF65-F5344CB8AC3E}">
        <p14:creationId xmlns:p14="http://schemas.microsoft.com/office/powerpoint/2010/main" val="2874252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16042"/>
          </a:xfrm>
        </p:spPr>
        <p:txBody>
          <a:bodyPr/>
          <a:lstStyle/>
          <a:p>
            <a:r>
              <a:rPr lang="uk-UA" dirty="0" smtClean="0"/>
              <a:t>Вітальні та кімнати гігієни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r="9314"/>
          <a:stretch>
            <a:fillRect/>
          </a:stretch>
        </p:blipFill>
        <p:spPr>
          <a:xfrm>
            <a:off x="489474" y="1340768"/>
            <a:ext cx="2584896" cy="2393032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3218386" y="1340768"/>
            <a:ext cx="2577750" cy="2393032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9460"/>
          <a:stretch>
            <a:fillRect/>
          </a:stretch>
        </p:blipFill>
        <p:spPr>
          <a:xfrm>
            <a:off x="5940152" y="1340768"/>
            <a:ext cx="2664296" cy="2393032"/>
          </a:xfrm>
        </p:spPr>
      </p:pic>
      <p:sp>
        <p:nvSpPr>
          <p:cNvPr id="11" name="Текст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2" y="3933057"/>
            <a:ext cx="4106880" cy="23061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61" y="3933056"/>
            <a:ext cx="3785687" cy="225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724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1767</TotalTime>
  <Words>1166</Words>
  <Application>Microsoft Office PowerPoint</Application>
  <PresentationFormat>Экран (4:3)</PresentationFormat>
  <Paragraphs>175</Paragraphs>
  <Slides>52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9" baseType="lpstr">
      <vt:lpstr>Arial</vt:lpstr>
      <vt:lpstr>Calibri</vt:lpstr>
      <vt:lpstr>Century Gothic</vt:lpstr>
      <vt:lpstr>Times New Roman</vt:lpstr>
      <vt:lpstr>Wingdings 3</vt:lpstr>
      <vt:lpstr>Ион</vt:lpstr>
      <vt:lpstr>Диаграмма</vt:lpstr>
      <vt:lpstr> Ізюмський дошкільний навчальний заклад (ясла-садок) №4 комбінованого типу  Ізюмської міської ради Харківської області</vt:lpstr>
      <vt:lpstr>        Щорічне звітування керівника дошкільного навчального закладу Степанкіної Олени Олександрівни перед педагогічним колективом, батьківським комітетом, радою закладу про виконану роботу   за  2015-2016 навчальний рік. </vt:lpstr>
      <vt:lpstr>    Комплектація дошкільного закладу   (функціонує 11 вікових груп – 206 дітей)</vt:lpstr>
      <vt:lpstr>Організація освітнього процесу</vt:lpstr>
      <vt:lpstr>Ігрові майданчики</vt:lpstr>
      <vt:lpstr>Групові кімнати</vt:lpstr>
      <vt:lpstr>Українські куточки</vt:lpstr>
      <vt:lpstr>Спальні кімнати</vt:lpstr>
      <vt:lpstr>Вітальні та кімнати гігієни</vt:lpstr>
      <vt:lpstr>Музична та спортивна зали</vt:lpstr>
      <vt:lpstr>Працюють кабінети</vt:lpstr>
      <vt:lpstr>Ігрові зони</vt:lpstr>
      <vt:lpstr>Презентация PowerPoint</vt:lpstr>
      <vt:lpstr>Кадрове забезпечення:                 за віком  </vt:lpstr>
      <vt:lpstr>      </vt:lpstr>
      <vt:lpstr>Фаховий рівень педагогів: </vt:lpstr>
      <vt:lpstr>           Нормативно-законодавча база</vt:lpstr>
      <vt:lpstr>                Програмове забезпечення:  - ”Дитина” програма виховання і навчання дітей від 2 до 7 років (Проскура О.В., Кочина Л.П.Кузьменко В.У., Кудикіна Н.В.)  -“Корекційне навчання з розвитку мовлення дітей молодшого та середнього віку із ЗНМ”  Рібцун Ю.В.  -”Корекційне навчання з розвитку мовлення дітей старшого дошкільного віку із ЗНМ” (Трофименко Л.І.) </vt:lpstr>
      <vt:lpstr>Формування творчої та мовної особистості дошкільника шляхом впровадження інноваційних педтехнологій на засадах гуманно-особистісного підходу  </vt:lpstr>
      <vt:lpstr>Напрямки роботи</vt:lpstr>
      <vt:lpstr>               Методична робота</vt:lpstr>
      <vt:lpstr>Педагогічні ради</vt:lpstr>
      <vt:lpstr>Семінари та семінари-практикуми</vt:lpstr>
      <vt:lpstr>Консультації для педагогів</vt:lpstr>
      <vt:lpstr>Майстер - класи</vt:lpstr>
      <vt:lpstr>Фізкультурно-оздоровча робота</vt:lpstr>
      <vt:lpstr>Фізкультурно-оздоровча робота</vt:lpstr>
      <vt:lpstr>Психологічна служба (практичний психолог Гончар О.С.)</vt:lpstr>
      <vt:lpstr>Психолого-педагогічні тренінги</vt:lpstr>
      <vt:lpstr>Психологічні майстер класи</vt:lpstr>
      <vt:lpstr>Моніторинг готовності до навчання старших дошкільників</vt:lpstr>
      <vt:lpstr>Корекційна робота  (вчителі-логопеди, вчитель-дефектолог)</vt:lpstr>
      <vt:lpstr>Медична робота</vt:lpstr>
      <vt:lpstr>Відвідуваність ( загальна) по ІДНЗ № 4 вересень – липень 2015-2016 н.р.  </vt:lpstr>
      <vt:lpstr>Захворюваність по ІДНЗ № 4 вересень- липень 2015-2016н.р. </vt:lpstr>
      <vt:lpstr>Харчування у дошкільному закладі</vt:lpstr>
      <vt:lpstr>Презентация PowerPoint</vt:lpstr>
      <vt:lpstr>Стан харчування (перевірка провідним спеціалістом віділу освіти Ізюмської міської ради)</vt:lpstr>
      <vt:lpstr>Стан харчування</vt:lpstr>
      <vt:lpstr>      Традиційні і нетрадиційні форми                     роботи з батьками</vt:lpstr>
      <vt:lpstr>Дні відкритих дверей</vt:lpstr>
      <vt:lpstr>Презентация PowerPoint</vt:lpstr>
      <vt:lpstr>Виставки за участю батьків</vt:lpstr>
      <vt:lpstr>Презентация PowerPoint</vt:lpstr>
      <vt:lpstr>Ярмарок</vt:lpstr>
      <vt:lpstr>   Куточки для батьків</vt:lpstr>
      <vt:lpstr>Посібники для вихователів та батьків</vt:lpstr>
      <vt:lpstr>Міський конкурс «Обдарована дитина 2016</vt:lpstr>
      <vt:lpstr>      Матеріально-технічне забезпечення</vt:lpstr>
      <vt:lpstr>Кошти з місцевого бюджету </vt:lpstr>
      <vt:lpstr>Батьківські добровільні внески</vt:lpstr>
      <vt:lpstr>   Дякуємо за співпрацю та       взаєморозуміння</vt:lpstr>
    </vt:vector>
  </TitlesOfParts>
  <Company>RePack by SPecialiST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Home</cp:lastModifiedBy>
  <cp:revision>155</cp:revision>
  <dcterms:created xsi:type="dcterms:W3CDTF">2015-04-08T11:25:12Z</dcterms:created>
  <dcterms:modified xsi:type="dcterms:W3CDTF">2016-09-19T13:26:43Z</dcterms:modified>
</cp:coreProperties>
</file>