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8" r:id="rId3"/>
    <p:sldId id="275" r:id="rId4"/>
    <p:sldId id="300" r:id="rId5"/>
    <p:sldId id="301" r:id="rId6"/>
    <p:sldId id="302" r:id="rId7"/>
    <p:sldId id="303" r:id="rId8"/>
    <p:sldId id="318" r:id="rId9"/>
    <p:sldId id="319" r:id="rId10"/>
    <p:sldId id="320" r:id="rId11"/>
    <p:sldId id="321" r:id="rId12"/>
    <p:sldId id="304" r:id="rId13"/>
    <p:sldId id="266" r:id="rId14"/>
    <p:sldId id="267" r:id="rId15"/>
    <p:sldId id="258" r:id="rId16"/>
    <p:sldId id="269" r:id="rId17"/>
    <p:sldId id="270" r:id="rId18"/>
    <p:sldId id="272" r:id="rId19"/>
    <p:sldId id="276" r:id="rId20"/>
    <p:sldId id="277" r:id="rId21"/>
    <p:sldId id="278" r:id="rId22"/>
    <p:sldId id="298" r:id="rId23"/>
    <p:sldId id="299" r:id="rId24"/>
    <p:sldId id="279" r:id="rId25"/>
    <p:sldId id="280" r:id="rId26"/>
    <p:sldId id="284" r:id="rId27"/>
    <p:sldId id="316" r:id="rId28"/>
    <p:sldId id="317" r:id="rId29"/>
    <p:sldId id="281" r:id="rId30"/>
    <p:sldId id="285" r:id="rId31"/>
    <p:sldId id="287" r:id="rId32"/>
    <p:sldId id="288" r:id="rId33"/>
    <p:sldId id="289" r:id="rId34"/>
    <p:sldId id="286" r:id="rId35"/>
    <p:sldId id="290" r:id="rId36"/>
    <p:sldId id="292" r:id="rId37"/>
    <p:sldId id="291" r:id="rId38"/>
    <p:sldId id="294" r:id="rId39"/>
    <p:sldId id="323" r:id="rId40"/>
    <p:sldId id="305" r:id="rId41"/>
    <p:sldId id="306" r:id="rId42"/>
    <p:sldId id="307" r:id="rId43"/>
    <p:sldId id="322" r:id="rId44"/>
    <p:sldId id="313" r:id="rId45"/>
    <p:sldId id="310" r:id="rId46"/>
    <p:sldId id="311" r:id="rId47"/>
    <p:sldId id="312" r:id="rId48"/>
    <p:sldId id="315" r:id="rId49"/>
    <p:sldId id="314" r:id="rId50"/>
    <p:sldId id="295" r:id="rId51"/>
    <p:sldId id="265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2604"/>
    <a:srgbClr val="3F1E03"/>
    <a:srgbClr val="0000CC"/>
    <a:srgbClr val="F1500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47;&#1042;&#1030;&#1058;&#1048;\2017%20-\&#1044;&#1110;&#1072;&#1075;&#1088;&#1072;&#1084;&#1080;\17%20-%2018%20&#1085;&#1072;&#1074;&#1095;%20&#1088;&#1110;&#1082;%20&#1055;&#1086;&#1088;&#1110;&#1074;&#1085;&#1103;&#1083;&#1100;&#1085;&#1072;%20&#1043;&#1110;&#1089;&#1090;&#1086;&#1075;&#1088;&#1072;&#1084;&#1072;%20&#1087;&#1088;&#1086;&#1076;&#1091;&#1082;&#1090;&#1080;%20&#1093;&#1072;&#1088;&#1095;&#1091;&#1074;&#1072;&#1085;&#1085;&#1103;%20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Порівняльний</a:t>
            </a:r>
            <a:r>
              <a:rPr lang="ru-RU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аналіз</a:t>
            </a:r>
            <a:r>
              <a:rPr lang="ru-RU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виконання</a:t>
            </a:r>
            <a:r>
              <a:rPr lang="ru-RU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норм </a:t>
            </a:r>
            <a:r>
              <a:rPr lang="ru-RU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деяких</a:t>
            </a:r>
            <a:r>
              <a:rPr lang="ru-RU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продуктів</a:t>
            </a:r>
            <a:r>
              <a:rPr lang="ru-RU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харчування</a:t>
            </a:r>
            <a:r>
              <a:rPr lang="ru-RU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у ІДНЗ № 4 за </a:t>
            </a:r>
          </a:p>
          <a:p>
            <a: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2016-2017 та 2017-2018 </a:t>
            </a:r>
            <a:r>
              <a:rPr lang="ru-RU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навчальні</a:t>
            </a:r>
            <a:r>
              <a:rPr lang="ru-RU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роки</a:t>
            </a:r>
            <a:endParaRPr lang="ru-RU" dirty="0"/>
          </a:p>
        </c:rich>
      </c:tx>
      <c:layout>
        <c:manualLayout>
          <c:xMode val="edge"/>
          <c:yMode val="edge"/>
          <c:x val="0.13208119301114449"/>
          <c:y val="4.0293232576697147E-2"/>
        </c:manualLayout>
      </c:layout>
      <c:overlay val="0"/>
      <c:spPr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c:spPr>
    </c:title>
    <c:autoTitleDeleted val="0"/>
    <c:plotArea>
      <c:layout>
        <c:manualLayout>
          <c:layoutTarget val="inner"/>
          <c:xMode val="edge"/>
          <c:yMode val="edge"/>
          <c:x val="0.14280798421641991"/>
          <c:y val="0.29181986867026238"/>
          <c:w val="0.63078149920255189"/>
          <c:h val="0.47252831768028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Лист3!$A$2</c:f>
              <c:strCache>
                <c:ptCount val="1"/>
                <c:pt idx="0">
                  <c:v>2016-2017</c:v>
                </c:pt>
              </c:strCache>
            </c:strRef>
          </c:tx>
          <c:invertIfNegative val="0"/>
          <c:cat>
            <c:strRef>
              <c:f>Лист3!$B$1:$M$1</c:f>
              <c:strCache>
                <c:ptCount val="11"/>
                <c:pt idx="0">
                  <c:v>М'ясо</c:v>
                </c:pt>
                <c:pt idx="2">
                  <c:v>Риба</c:v>
                </c:pt>
                <c:pt idx="4">
                  <c:v>Молоко</c:v>
                </c:pt>
                <c:pt idx="6">
                  <c:v>Яйці</c:v>
                </c:pt>
                <c:pt idx="8">
                  <c:v>Сир кисломолочний</c:v>
                </c:pt>
                <c:pt idx="10">
                  <c:v>Масло вершкове</c:v>
                </c:pt>
              </c:strCache>
            </c:strRef>
          </c:cat>
          <c:val>
            <c:numRef>
              <c:f>Лист3!$B$2:$M$2</c:f>
              <c:numCache>
                <c:formatCode>General</c:formatCode>
                <c:ptCount val="12"/>
                <c:pt idx="0">
                  <c:v>55.3</c:v>
                </c:pt>
                <c:pt idx="2">
                  <c:v>55.1</c:v>
                </c:pt>
                <c:pt idx="4">
                  <c:v>24</c:v>
                </c:pt>
                <c:pt idx="6">
                  <c:v>96.8</c:v>
                </c:pt>
                <c:pt idx="8">
                  <c:v>41.9</c:v>
                </c:pt>
                <c:pt idx="10">
                  <c:v>78.8</c:v>
                </c:pt>
              </c:numCache>
            </c:numRef>
          </c:val>
        </c:ser>
        <c:ser>
          <c:idx val="1"/>
          <c:order val="1"/>
          <c:tx>
            <c:strRef>
              <c:f>Лист3!$A$3</c:f>
              <c:strCache>
                <c:ptCount val="1"/>
                <c:pt idx="0">
                  <c:v>2017-2018</c:v>
                </c:pt>
              </c:strCache>
            </c:strRef>
          </c:tx>
          <c:invertIfNegative val="0"/>
          <c:cat>
            <c:strRef>
              <c:f>Лист3!$B$1:$M$1</c:f>
              <c:strCache>
                <c:ptCount val="11"/>
                <c:pt idx="0">
                  <c:v>М'ясо</c:v>
                </c:pt>
                <c:pt idx="2">
                  <c:v>Риба</c:v>
                </c:pt>
                <c:pt idx="4">
                  <c:v>Молоко</c:v>
                </c:pt>
                <c:pt idx="6">
                  <c:v>Яйці</c:v>
                </c:pt>
                <c:pt idx="8">
                  <c:v>Сир кисломолочний</c:v>
                </c:pt>
                <c:pt idx="10">
                  <c:v>Масло вершкове</c:v>
                </c:pt>
              </c:strCache>
            </c:strRef>
          </c:cat>
          <c:val>
            <c:numRef>
              <c:f>Лист3!$B$3:$M$3</c:f>
              <c:numCache>
                <c:formatCode>General</c:formatCode>
                <c:ptCount val="12"/>
                <c:pt idx="0">
                  <c:v>64.8</c:v>
                </c:pt>
                <c:pt idx="2">
                  <c:v>60.8</c:v>
                </c:pt>
                <c:pt idx="4">
                  <c:v>27.2</c:v>
                </c:pt>
                <c:pt idx="6">
                  <c:v>61.2</c:v>
                </c:pt>
                <c:pt idx="8">
                  <c:v>49.4</c:v>
                </c:pt>
                <c:pt idx="10">
                  <c:v>77.8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5872128"/>
        <c:axId val="115873664"/>
      </c:barChart>
      <c:catAx>
        <c:axId val="115872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4080000" vert="horz"/>
          <a:lstStyle/>
          <a:p>
            <a:pPr>
              <a:defRPr/>
            </a:pPr>
            <a:endParaRPr lang="ru-RU"/>
          </a:p>
        </c:txPr>
        <c:crossAx val="1158736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5873664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%</a:t>
                </a:r>
              </a:p>
            </c:rich>
          </c:tx>
          <c:layout>
            <c:manualLayout>
              <c:xMode val="edge"/>
              <c:yMode val="edge"/>
              <c:x val="2.153107836689714E-2"/>
              <c:y val="0.527473488890811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15872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539076802758581"/>
          <c:y val="0.47069673983059807"/>
          <c:w val="0.17503990330779762"/>
          <c:h val="0.10439579667926119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6FE3E7-A397-4EC8-BFAB-95EA1949A239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0B5DFC-92C6-42C7-ACA0-A50CD664558C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ІДНЗ № 4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016E17-9F05-4AE2-93A5-E6ACA374637B}" type="parTrans" cxnId="{528393FA-725C-41C8-925F-EAAE23E83BE0}">
      <dgm:prSet/>
      <dgm:spPr/>
      <dgm:t>
        <a:bodyPr/>
        <a:lstStyle/>
        <a:p>
          <a:endParaRPr lang="ru-RU"/>
        </a:p>
      </dgm:t>
    </dgm:pt>
    <dgm:pt modelId="{E2DAA835-545E-41FC-8761-2C7CD0881E06}" type="sibTrans" cxnId="{528393FA-725C-41C8-925F-EAAE23E83BE0}">
      <dgm:prSet/>
      <dgm:spPr/>
      <dgm:t>
        <a:bodyPr/>
        <a:lstStyle/>
        <a:p>
          <a:endParaRPr lang="ru-RU"/>
        </a:p>
      </dgm:t>
    </dgm:pt>
    <dgm:pt modelId="{9C035C56-D7A7-4CCF-8686-B91DB63E8185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Групи загального розвитку</a:t>
          </a:r>
        </a:p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(6 груп)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A7E1BE-9A8E-4A35-87CA-0C80C7F02E39}" type="parTrans" cxnId="{B298F795-F9D2-4CD4-99AE-6F1B10F607BA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718901F6-E2CB-4441-BE7A-4335345D6A1E}" type="sibTrans" cxnId="{B298F795-F9D2-4CD4-99AE-6F1B10F607BA}">
      <dgm:prSet/>
      <dgm:spPr/>
      <dgm:t>
        <a:bodyPr/>
        <a:lstStyle/>
        <a:p>
          <a:endParaRPr lang="ru-RU"/>
        </a:p>
      </dgm:t>
    </dgm:pt>
    <dgm:pt modelId="{34CCBF63-1549-49F3-B831-EF4122DB645B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Спеціальна (для дітей з затримкою психічного розвитку) </a:t>
          </a:r>
        </a:p>
        <a:p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(1 група)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134880-4108-4F5B-9226-DF612B06299C}" type="parTrans" cxnId="{FDEEDB46-138D-478E-B7E8-6BD5CB871B2D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4A4E702F-0695-401A-B076-C6D20074D2E5}" type="sibTrans" cxnId="{FDEEDB46-138D-478E-B7E8-6BD5CB871B2D}">
      <dgm:prSet/>
      <dgm:spPr/>
      <dgm:t>
        <a:bodyPr/>
        <a:lstStyle/>
        <a:p>
          <a:endParaRPr lang="ru-RU"/>
        </a:p>
      </dgm:t>
    </dgm:pt>
    <dgm:pt modelId="{1F24D20D-7650-4F2C-BCB5-33936C1C1C4F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Інклюзивна група </a:t>
          </a:r>
        </a:p>
        <a:p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 група)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CC2AFA-912B-45C6-B7DF-3860183A9895}" type="parTrans" cxnId="{DC8CD26B-5572-40CC-8F02-407EB6F88E92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5E6FAFB0-FBBE-4D70-ADDA-63ECE63D4F3F}" type="sibTrans" cxnId="{DC8CD26B-5572-40CC-8F02-407EB6F88E92}">
      <dgm:prSet/>
      <dgm:spPr/>
      <dgm:t>
        <a:bodyPr/>
        <a:lstStyle/>
        <a:p>
          <a:endParaRPr lang="ru-RU"/>
        </a:p>
      </dgm:t>
    </dgm:pt>
    <dgm:pt modelId="{20306678-72EF-436C-A9DE-4F78298B1105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Спеціальні (логопедичні)</a:t>
          </a:r>
        </a:p>
        <a:p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групи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43EC03-A855-46C3-AB0C-0255208822DE}" type="parTrans" cxnId="{599B1C56-97FB-4CD7-B24E-7FE4D0A631E0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598267FC-E429-4A00-897B-B3C9E570D690}" type="sibTrans" cxnId="{599B1C56-97FB-4CD7-B24E-7FE4D0A631E0}">
      <dgm:prSet/>
      <dgm:spPr/>
      <dgm:t>
        <a:bodyPr/>
        <a:lstStyle/>
        <a:p>
          <a:endParaRPr lang="ru-RU"/>
        </a:p>
      </dgm:t>
    </dgm:pt>
    <dgm:pt modelId="{A9DCA8A1-655A-4EB6-A1D0-E0EE59A07958}" type="pres">
      <dgm:prSet presAssocID="{836FE3E7-A397-4EC8-BFAB-95EA1949A23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52820A-85D3-4493-A57D-952A48321A8C}" type="pres">
      <dgm:prSet presAssocID="{ED0B5DFC-92C6-42C7-ACA0-A50CD664558C}" presName="centerShape" presStyleLbl="node0" presStyleIdx="0" presStyleCnt="1" custScaleX="79237" custLinFactNeighborX="1170" custLinFactNeighborY="-1560"/>
      <dgm:spPr/>
      <dgm:t>
        <a:bodyPr/>
        <a:lstStyle/>
        <a:p>
          <a:endParaRPr lang="ru-RU"/>
        </a:p>
      </dgm:t>
    </dgm:pt>
    <dgm:pt modelId="{E22B9C36-50DA-4FAA-A06C-51D1D36FC6F4}" type="pres">
      <dgm:prSet presAssocID="{33A7E1BE-9A8E-4A35-87CA-0C80C7F02E39}" presName="parTrans" presStyleLbl="sibTrans2D1" presStyleIdx="0" presStyleCnt="4" custScaleX="190230" custLinFactNeighborX="18958" custLinFactNeighborY="20336"/>
      <dgm:spPr/>
      <dgm:t>
        <a:bodyPr/>
        <a:lstStyle/>
        <a:p>
          <a:endParaRPr lang="ru-RU"/>
        </a:p>
      </dgm:t>
    </dgm:pt>
    <dgm:pt modelId="{448E9004-AE34-4FCB-8357-D3DB65D440F3}" type="pres">
      <dgm:prSet presAssocID="{33A7E1BE-9A8E-4A35-87CA-0C80C7F02E39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5066E8B7-D814-4E9F-9552-21A8E1C46E7A}" type="pres">
      <dgm:prSet presAssocID="{9C035C56-D7A7-4CCF-8686-B91DB63E8185}" presName="node" presStyleLbl="node1" presStyleIdx="0" presStyleCnt="4" custScaleX="221752" custScaleY="1470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A0BECF-7E2A-434A-95BD-600645C411F8}" type="pres">
      <dgm:prSet presAssocID="{72134880-4108-4F5B-9226-DF612B06299C}" presName="parTrans" presStyleLbl="sibTrans2D1" presStyleIdx="1" presStyleCnt="4" custScaleX="358811"/>
      <dgm:spPr/>
      <dgm:t>
        <a:bodyPr/>
        <a:lstStyle/>
        <a:p>
          <a:endParaRPr lang="ru-RU"/>
        </a:p>
      </dgm:t>
    </dgm:pt>
    <dgm:pt modelId="{921ED9A0-830D-4475-9632-4D15A5200B43}" type="pres">
      <dgm:prSet presAssocID="{72134880-4108-4F5B-9226-DF612B06299C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B246447B-DFB6-44B6-9627-FB6FB91D1A45}" type="pres">
      <dgm:prSet presAssocID="{34CCBF63-1549-49F3-B831-EF4122DB645B}" presName="node" presStyleLbl="node1" presStyleIdx="1" presStyleCnt="4" custScaleX="205953" custScaleY="191679" custRadScaleRad="112544" custRadScaleInc="28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7B07CB-7158-43A0-A3D0-F29A705DC921}" type="pres">
      <dgm:prSet presAssocID="{05CC2AFA-912B-45C6-B7DF-3860183A9895}" presName="parTrans" presStyleLbl="sibTrans2D1" presStyleIdx="2" presStyleCnt="4" custScaleX="225314" custLinFactNeighborY="-34862"/>
      <dgm:spPr/>
      <dgm:t>
        <a:bodyPr/>
        <a:lstStyle/>
        <a:p>
          <a:endParaRPr lang="ru-RU"/>
        </a:p>
      </dgm:t>
    </dgm:pt>
    <dgm:pt modelId="{8382AFEF-19C2-4382-9CC4-F52B8D073615}" type="pres">
      <dgm:prSet presAssocID="{05CC2AFA-912B-45C6-B7DF-3860183A9895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8540F99B-41BB-4093-8CDD-6507F8E8DD0F}" type="pres">
      <dgm:prSet presAssocID="{1F24D20D-7650-4F2C-BCB5-33936C1C1C4F}" presName="node" presStyleLbl="node1" presStyleIdx="2" presStyleCnt="4" custScaleX="183212" custScaleY="143253" custRadScaleRad="101607" custRadScaleInc="35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2B3B42-7231-4A8C-8E2F-0315358EF012}" type="pres">
      <dgm:prSet presAssocID="{E743EC03-A855-46C3-AB0C-0255208822DE}" presName="parTrans" presStyleLbl="sibTrans2D1" presStyleIdx="3" presStyleCnt="4" custScaleX="270120" custLinFactNeighborX="9131"/>
      <dgm:spPr/>
      <dgm:t>
        <a:bodyPr/>
        <a:lstStyle/>
        <a:p>
          <a:endParaRPr lang="ru-RU"/>
        </a:p>
      </dgm:t>
    </dgm:pt>
    <dgm:pt modelId="{46209106-9498-4F8B-B72D-F44754266273}" type="pres">
      <dgm:prSet presAssocID="{E743EC03-A855-46C3-AB0C-0255208822DE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4105CC03-EE8F-403E-A09C-E7E8E0C70C20}" type="pres">
      <dgm:prSet presAssocID="{20306678-72EF-436C-A9DE-4F78298B1105}" presName="node" presStyleLbl="node1" presStyleIdx="3" presStyleCnt="4" custScaleX="207059" custScaleY="202039" custRadScaleRad="106394" custRadScaleInc="3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98F795-F9D2-4CD4-99AE-6F1B10F607BA}" srcId="{ED0B5DFC-92C6-42C7-ACA0-A50CD664558C}" destId="{9C035C56-D7A7-4CCF-8686-B91DB63E8185}" srcOrd="0" destOrd="0" parTransId="{33A7E1BE-9A8E-4A35-87CA-0C80C7F02E39}" sibTransId="{718901F6-E2CB-4441-BE7A-4335345D6A1E}"/>
    <dgm:cxn modelId="{D46302E8-6849-4AF8-A4A1-91BD7B600CA7}" type="presOf" srcId="{34CCBF63-1549-49F3-B831-EF4122DB645B}" destId="{B246447B-DFB6-44B6-9627-FB6FB91D1A45}" srcOrd="0" destOrd="0" presId="urn:microsoft.com/office/officeart/2005/8/layout/radial5"/>
    <dgm:cxn modelId="{C41B24F8-F95D-421B-9837-4BC295ADAD5F}" type="presOf" srcId="{1F24D20D-7650-4F2C-BCB5-33936C1C1C4F}" destId="{8540F99B-41BB-4093-8CDD-6507F8E8DD0F}" srcOrd="0" destOrd="0" presId="urn:microsoft.com/office/officeart/2005/8/layout/radial5"/>
    <dgm:cxn modelId="{23BA91DE-0B2E-4723-B519-45B4D157CCEE}" type="presOf" srcId="{72134880-4108-4F5B-9226-DF612B06299C}" destId="{921ED9A0-830D-4475-9632-4D15A5200B43}" srcOrd="1" destOrd="0" presId="urn:microsoft.com/office/officeart/2005/8/layout/radial5"/>
    <dgm:cxn modelId="{7A7229E6-2231-49E4-8440-4CB6E73EFA87}" type="presOf" srcId="{ED0B5DFC-92C6-42C7-ACA0-A50CD664558C}" destId="{7C52820A-85D3-4493-A57D-952A48321A8C}" srcOrd="0" destOrd="0" presId="urn:microsoft.com/office/officeart/2005/8/layout/radial5"/>
    <dgm:cxn modelId="{DA67081E-8C9F-49D5-AB1D-38A12756AFC1}" type="presOf" srcId="{33A7E1BE-9A8E-4A35-87CA-0C80C7F02E39}" destId="{448E9004-AE34-4FCB-8357-D3DB65D440F3}" srcOrd="1" destOrd="0" presId="urn:microsoft.com/office/officeart/2005/8/layout/radial5"/>
    <dgm:cxn modelId="{C087A306-BDE0-4A2C-9923-A5DFB07DE60F}" type="presOf" srcId="{05CC2AFA-912B-45C6-B7DF-3860183A9895}" destId="{8382AFEF-19C2-4382-9CC4-F52B8D073615}" srcOrd="1" destOrd="0" presId="urn:microsoft.com/office/officeart/2005/8/layout/radial5"/>
    <dgm:cxn modelId="{A02E41AA-322D-4F49-9795-DAFC4B7A0B77}" type="presOf" srcId="{72134880-4108-4F5B-9226-DF612B06299C}" destId="{9BA0BECF-7E2A-434A-95BD-600645C411F8}" srcOrd="0" destOrd="0" presId="urn:microsoft.com/office/officeart/2005/8/layout/radial5"/>
    <dgm:cxn modelId="{88DC9D9B-2BC5-439A-8EE9-F6CC001F2C14}" type="presOf" srcId="{E743EC03-A855-46C3-AB0C-0255208822DE}" destId="{46209106-9498-4F8B-B72D-F44754266273}" srcOrd="1" destOrd="0" presId="urn:microsoft.com/office/officeart/2005/8/layout/radial5"/>
    <dgm:cxn modelId="{FDEEDB46-138D-478E-B7E8-6BD5CB871B2D}" srcId="{ED0B5DFC-92C6-42C7-ACA0-A50CD664558C}" destId="{34CCBF63-1549-49F3-B831-EF4122DB645B}" srcOrd="1" destOrd="0" parTransId="{72134880-4108-4F5B-9226-DF612B06299C}" sibTransId="{4A4E702F-0695-401A-B076-C6D20074D2E5}"/>
    <dgm:cxn modelId="{9ACBD5B4-731A-4E65-9D8D-4DC98BB50338}" type="presOf" srcId="{836FE3E7-A397-4EC8-BFAB-95EA1949A239}" destId="{A9DCA8A1-655A-4EB6-A1D0-E0EE59A07958}" srcOrd="0" destOrd="0" presId="urn:microsoft.com/office/officeart/2005/8/layout/radial5"/>
    <dgm:cxn modelId="{599B1C56-97FB-4CD7-B24E-7FE4D0A631E0}" srcId="{ED0B5DFC-92C6-42C7-ACA0-A50CD664558C}" destId="{20306678-72EF-436C-A9DE-4F78298B1105}" srcOrd="3" destOrd="0" parTransId="{E743EC03-A855-46C3-AB0C-0255208822DE}" sibTransId="{598267FC-E429-4A00-897B-B3C9E570D690}"/>
    <dgm:cxn modelId="{4C8274AC-3EE1-4BA1-B4C9-4E60A9B1CEB9}" type="presOf" srcId="{9C035C56-D7A7-4CCF-8686-B91DB63E8185}" destId="{5066E8B7-D814-4E9F-9552-21A8E1C46E7A}" srcOrd="0" destOrd="0" presId="urn:microsoft.com/office/officeart/2005/8/layout/radial5"/>
    <dgm:cxn modelId="{AEDE8C78-EB45-4D6B-BB35-FC39B803850B}" type="presOf" srcId="{05CC2AFA-912B-45C6-B7DF-3860183A9895}" destId="{FF7B07CB-7158-43A0-A3D0-F29A705DC921}" srcOrd="0" destOrd="0" presId="urn:microsoft.com/office/officeart/2005/8/layout/radial5"/>
    <dgm:cxn modelId="{5A1A32BF-34A9-4D9B-9640-B59CD7A5B91B}" type="presOf" srcId="{E743EC03-A855-46C3-AB0C-0255208822DE}" destId="{7B2B3B42-7231-4A8C-8E2F-0315358EF012}" srcOrd="0" destOrd="0" presId="urn:microsoft.com/office/officeart/2005/8/layout/radial5"/>
    <dgm:cxn modelId="{DC8CD26B-5572-40CC-8F02-407EB6F88E92}" srcId="{ED0B5DFC-92C6-42C7-ACA0-A50CD664558C}" destId="{1F24D20D-7650-4F2C-BCB5-33936C1C1C4F}" srcOrd="2" destOrd="0" parTransId="{05CC2AFA-912B-45C6-B7DF-3860183A9895}" sibTransId="{5E6FAFB0-FBBE-4D70-ADDA-63ECE63D4F3F}"/>
    <dgm:cxn modelId="{3291D268-B8BF-43F4-BAAF-B5F849AE1DF5}" type="presOf" srcId="{20306678-72EF-436C-A9DE-4F78298B1105}" destId="{4105CC03-EE8F-403E-A09C-E7E8E0C70C20}" srcOrd="0" destOrd="0" presId="urn:microsoft.com/office/officeart/2005/8/layout/radial5"/>
    <dgm:cxn modelId="{F3F69587-A190-42B3-A3D4-482521AFB546}" type="presOf" srcId="{33A7E1BE-9A8E-4A35-87CA-0C80C7F02E39}" destId="{E22B9C36-50DA-4FAA-A06C-51D1D36FC6F4}" srcOrd="0" destOrd="0" presId="urn:microsoft.com/office/officeart/2005/8/layout/radial5"/>
    <dgm:cxn modelId="{528393FA-725C-41C8-925F-EAAE23E83BE0}" srcId="{836FE3E7-A397-4EC8-BFAB-95EA1949A239}" destId="{ED0B5DFC-92C6-42C7-ACA0-A50CD664558C}" srcOrd="0" destOrd="0" parTransId="{AD016E17-9F05-4AE2-93A5-E6ACA374637B}" sibTransId="{E2DAA835-545E-41FC-8761-2C7CD0881E06}"/>
    <dgm:cxn modelId="{CBD7885D-B684-494A-92F5-32D6025225C9}" type="presParOf" srcId="{A9DCA8A1-655A-4EB6-A1D0-E0EE59A07958}" destId="{7C52820A-85D3-4493-A57D-952A48321A8C}" srcOrd="0" destOrd="0" presId="urn:microsoft.com/office/officeart/2005/8/layout/radial5"/>
    <dgm:cxn modelId="{5119AF03-7ADE-491F-B3CC-96866CCC77C6}" type="presParOf" srcId="{A9DCA8A1-655A-4EB6-A1D0-E0EE59A07958}" destId="{E22B9C36-50DA-4FAA-A06C-51D1D36FC6F4}" srcOrd="1" destOrd="0" presId="urn:microsoft.com/office/officeart/2005/8/layout/radial5"/>
    <dgm:cxn modelId="{DDE6634F-636E-4505-AAA2-FE38F7AB2EFB}" type="presParOf" srcId="{E22B9C36-50DA-4FAA-A06C-51D1D36FC6F4}" destId="{448E9004-AE34-4FCB-8357-D3DB65D440F3}" srcOrd="0" destOrd="0" presId="urn:microsoft.com/office/officeart/2005/8/layout/radial5"/>
    <dgm:cxn modelId="{DFAD4F19-BED9-47E4-A728-263A415500F6}" type="presParOf" srcId="{A9DCA8A1-655A-4EB6-A1D0-E0EE59A07958}" destId="{5066E8B7-D814-4E9F-9552-21A8E1C46E7A}" srcOrd="2" destOrd="0" presId="urn:microsoft.com/office/officeart/2005/8/layout/radial5"/>
    <dgm:cxn modelId="{F2551C01-A0BE-4F01-8BF2-0E8B18EEA234}" type="presParOf" srcId="{A9DCA8A1-655A-4EB6-A1D0-E0EE59A07958}" destId="{9BA0BECF-7E2A-434A-95BD-600645C411F8}" srcOrd="3" destOrd="0" presId="urn:microsoft.com/office/officeart/2005/8/layout/radial5"/>
    <dgm:cxn modelId="{EA406329-8A68-43F0-A535-5FCAE35F34DD}" type="presParOf" srcId="{9BA0BECF-7E2A-434A-95BD-600645C411F8}" destId="{921ED9A0-830D-4475-9632-4D15A5200B43}" srcOrd="0" destOrd="0" presId="urn:microsoft.com/office/officeart/2005/8/layout/radial5"/>
    <dgm:cxn modelId="{B91CD6DC-34A6-43CF-A7AE-8BDCF427AE19}" type="presParOf" srcId="{A9DCA8A1-655A-4EB6-A1D0-E0EE59A07958}" destId="{B246447B-DFB6-44B6-9627-FB6FB91D1A45}" srcOrd="4" destOrd="0" presId="urn:microsoft.com/office/officeart/2005/8/layout/radial5"/>
    <dgm:cxn modelId="{A287F0BB-224F-48B1-8B3C-18DDF8A997CE}" type="presParOf" srcId="{A9DCA8A1-655A-4EB6-A1D0-E0EE59A07958}" destId="{FF7B07CB-7158-43A0-A3D0-F29A705DC921}" srcOrd="5" destOrd="0" presId="urn:microsoft.com/office/officeart/2005/8/layout/radial5"/>
    <dgm:cxn modelId="{AFC21731-9BC6-4B1C-A475-0056AE2FD91E}" type="presParOf" srcId="{FF7B07CB-7158-43A0-A3D0-F29A705DC921}" destId="{8382AFEF-19C2-4382-9CC4-F52B8D073615}" srcOrd="0" destOrd="0" presId="urn:microsoft.com/office/officeart/2005/8/layout/radial5"/>
    <dgm:cxn modelId="{1858409C-F162-43AD-BB83-9AA957D9EA20}" type="presParOf" srcId="{A9DCA8A1-655A-4EB6-A1D0-E0EE59A07958}" destId="{8540F99B-41BB-4093-8CDD-6507F8E8DD0F}" srcOrd="6" destOrd="0" presId="urn:microsoft.com/office/officeart/2005/8/layout/radial5"/>
    <dgm:cxn modelId="{F0F61BFC-C721-46D4-88EB-CBBE78074CCB}" type="presParOf" srcId="{A9DCA8A1-655A-4EB6-A1D0-E0EE59A07958}" destId="{7B2B3B42-7231-4A8C-8E2F-0315358EF012}" srcOrd="7" destOrd="0" presId="urn:microsoft.com/office/officeart/2005/8/layout/radial5"/>
    <dgm:cxn modelId="{D0D830EF-3EDE-411B-BFBA-B38615C58DBD}" type="presParOf" srcId="{7B2B3B42-7231-4A8C-8E2F-0315358EF012}" destId="{46209106-9498-4F8B-B72D-F44754266273}" srcOrd="0" destOrd="0" presId="urn:microsoft.com/office/officeart/2005/8/layout/radial5"/>
    <dgm:cxn modelId="{FC1B520C-A288-401D-9B7A-14564C3F3C3D}" type="presParOf" srcId="{A9DCA8A1-655A-4EB6-A1D0-E0EE59A07958}" destId="{4105CC03-EE8F-403E-A09C-E7E8E0C70C20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BDF312-2477-4E44-8F30-ADC9CFE2547D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49536A-32BE-4F20-8133-4371AE81C035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206</a:t>
          </a:r>
        </a:p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дітей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CD5647-F4DB-438C-8AE0-3322756C052F}" type="parTrans" cxnId="{BE8C1403-01A8-4821-BAE0-285D70407D21}">
      <dgm:prSet/>
      <dgm:spPr/>
      <dgm:t>
        <a:bodyPr/>
        <a:lstStyle/>
        <a:p>
          <a:endParaRPr lang="ru-RU"/>
        </a:p>
      </dgm:t>
    </dgm:pt>
    <dgm:pt modelId="{212BDC66-1673-4714-933D-43577F1DEFDC}" type="sibTrans" cxnId="{BE8C1403-01A8-4821-BAE0-285D70407D21}">
      <dgm:prSet/>
      <dgm:spPr/>
      <dgm:t>
        <a:bodyPr/>
        <a:lstStyle/>
        <a:p>
          <a:endParaRPr lang="ru-RU"/>
        </a:p>
      </dgm:t>
    </dgm:pt>
    <dgm:pt modelId="{16F23305-15D3-422E-B8EE-1FBD5DF8E661}">
      <dgm:prSet phldrT="[Текст]"/>
      <dgm:spPr>
        <a:solidFill>
          <a:srgbClr val="FFC000"/>
        </a:solidFill>
      </dgm:spPr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 груп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E02DE2-3015-40FA-BD01-671C334EC819}" type="parTrans" cxnId="{1D977B14-558A-4EFA-9DE5-00714EE6D3F8}">
      <dgm:prSet/>
      <dgm:spPr/>
      <dgm:t>
        <a:bodyPr/>
        <a:lstStyle/>
        <a:p>
          <a:endParaRPr lang="ru-RU"/>
        </a:p>
      </dgm:t>
    </dgm:pt>
    <dgm:pt modelId="{1D177258-1682-4C4C-8BDD-65E2BA7820EF}" type="sibTrans" cxnId="{1D977B14-558A-4EFA-9DE5-00714EE6D3F8}">
      <dgm:prSet/>
      <dgm:spPr/>
      <dgm:t>
        <a:bodyPr/>
        <a:lstStyle/>
        <a:p>
          <a:endParaRPr lang="ru-RU"/>
        </a:p>
      </dgm:t>
    </dgm:pt>
    <dgm:pt modelId="{FE37022B-9431-448A-8808-95083E8A6C2B}">
      <dgm:prSet phldrT="[Текст]" custT="1"/>
      <dgm:spPr>
        <a:solidFill>
          <a:srgbClr val="BB2DB4"/>
        </a:solidFill>
      </dgm:spPr>
      <dgm:t>
        <a:bodyPr/>
        <a:lstStyle/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Дошкільний вік</a:t>
          </a:r>
        </a:p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(167 дітей)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F284AB-FD28-4321-BE56-D304FD15B65E}" type="parTrans" cxnId="{328A5419-6B2F-4CE0-86CB-87821CAD8370}">
      <dgm:prSet/>
      <dgm:spPr/>
      <dgm:t>
        <a:bodyPr/>
        <a:lstStyle/>
        <a:p>
          <a:endParaRPr lang="ru-RU"/>
        </a:p>
      </dgm:t>
    </dgm:pt>
    <dgm:pt modelId="{2CDC6008-5333-4FB4-BFE3-822E953A9928}" type="sibTrans" cxnId="{328A5419-6B2F-4CE0-86CB-87821CAD8370}">
      <dgm:prSet/>
      <dgm:spPr/>
      <dgm:t>
        <a:bodyPr/>
        <a:lstStyle/>
        <a:p>
          <a:endParaRPr lang="ru-RU"/>
        </a:p>
      </dgm:t>
    </dgm:pt>
    <dgm:pt modelId="{B28B8166-1149-4023-A22D-6FBDF66FD724}">
      <dgm:prSet phldrT="[Текст]"/>
      <dgm:spPr>
        <a:solidFill>
          <a:srgbClr val="2EADBA"/>
        </a:solidFill>
      </dgm:spPr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Ранній вік </a:t>
          </a:r>
        </a:p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(40 дітей)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9B1329-A28E-44C4-A5F6-822AEEA8FF19}" type="parTrans" cxnId="{BEA76711-7068-424E-A02A-96F45703B3B2}">
      <dgm:prSet/>
      <dgm:spPr/>
      <dgm:t>
        <a:bodyPr/>
        <a:lstStyle/>
        <a:p>
          <a:endParaRPr lang="ru-RU"/>
        </a:p>
      </dgm:t>
    </dgm:pt>
    <dgm:pt modelId="{47C8BFB6-38C1-45E8-A7F8-A06A670EFFEA}" type="sibTrans" cxnId="{BEA76711-7068-424E-A02A-96F45703B3B2}">
      <dgm:prSet/>
      <dgm:spPr/>
      <dgm:t>
        <a:bodyPr/>
        <a:lstStyle/>
        <a:p>
          <a:endParaRPr lang="ru-RU"/>
        </a:p>
      </dgm:t>
    </dgm:pt>
    <dgm:pt modelId="{71028C4D-15BD-4D9A-ADC8-994C60868D13}" type="pres">
      <dgm:prSet presAssocID="{E0BDF312-2477-4E44-8F30-ADC9CFE2547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465073E-E549-42E4-B4D9-694152298EDD}" type="pres">
      <dgm:prSet presAssocID="{4449536A-32BE-4F20-8133-4371AE81C035}" presName="singleCycle" presStyleCnt="0"/>
      <dgm:spPr/>
    </dgm:pt>
    <dgm:pt modelId="{2A2FF237-5ECF-4CC6-BFB7-EC669078B106}" type="pres">
      <dgm:prSet presAssocID="{4449536A-32BE-4F20-8133-4371AE81C035}" presName="singleCenter" presStyleLbl="node1" presStyleIdx="0" presStyleCnt="4" custScaleX="176861" custScaleY="131183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B74FDAA9-A2D2-4345-B13F-E75A4B13FD1F}" type="pres">
      <dgm:prSet presAssocID="{DEE02DE2-3015-40FA-BD01-671C334EC819}" presName="Name56" presStyleLbl="parChTrans1D2" presStyleIdx="0" presStyleCnt="3"/>
      <dgm:spPr/>
      <dgm:t>
        <a:bodyPr/>
        <a:lstStyle/>
        <a:p>
          <a:endParaRPr lang="ru-RU"/>
        </a:p>
      </dgm:t>
    </dgm:pt>
    <dgm:pt modelId="{388B89B8-1B53-4970-8A6A-41DEB9B395E5}" type="pres">
      <dgm:prSet presAssocID="{16F23305-15D3-422E-B8EE-1FBD5DF8E661}" presName="text0" presStyleLbl="node1" presStyleIdx="1" presStyleCnt="4" custScaleX="332190" custScaleY="159741" custRadScaleRad="96217" custRadScaleInc="-49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52D88B-6D44-4F1C-B10F-E7C299C2E973}" type="pres">
      <dgm:prSet presAssocID="{ECF284AB-FD28-4321-BE56-D304FD15B65E}" presName="Name56" presStyleLbl="parChTrans1D2" presStyleIdx="1" presStyleCnt="3"/>
      <dgm:spPr/>
      <dgm:t>
        <a:bodyPr/>
        <a:lstStyle/>
        <a:p>
          <a:endParaRPr lang="ru-RU"/>
        </a:p>
      </dgm:t>
    </dgm:pt>
    <dgm:pt modelId="{04C87BE1-749E-4135-A7AC-D91E07E68823}" type="pres">
      <dgm:prSet presAssocID="{FE37022B-9431-448A-8808-95083E8A6C2B}" presName="text0" presStyleLbl="node1" presStyleIdx="2" presStyleCnt="4" custScaleX="253163" custScaleY="179617" custRadScaleRad="120680" custRadScaleInc="-92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147561-1FDD-46DE-A71A-C4561C945D2B}" type="pres">
      <dgm:prSet presAssocID="{139B1329-A28E-44C4-A5F6-822AEEA8FF19}" presName="Name56" presStyleLbl="parChTrans1D2" presStyleIdx="2" presStyleCnt="3"/>
      <dgm:spPr/>
      <dgm:t>
        <a:bodyPr/>
        <a:lstStyle/>
        <a:p>
          <a:endParaRPr lang="ru-RU"/>
        </a:p>
      </dgm:t>
    </dgm:pt>
    <dgm:pt modelId="{D175A6E0-890E-4884-8558-B9246405B51F}" type="pres">
      <dgm:prSet presAssocID="{B28B8166-1149-4023-A22D-6FBDF66FD724}" presName="text0" presStyleLbl="node1" presStyleIdx="3" presStyleCnt="4" custScaleX="251614" custScaleY="196427" custRadScaleRad="117163" custRadScaleInc="3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797DBA-8891-4108-9E95-DD8DFF9C29AA}" type="presOf" srcId="{FE37022B-9431-448A-8808-95083E8A6C2B}" destId="{04C87BE1-749E-4135-A7AC-D91E07E68823}" srcOrd="0" destOrd="0" presId="urn:microsoft.com/office/officeart/2008/layout/RadialCluster"/>
    <dgm:cxn modelId="{507D190E-3D29-46F7-B6D8-19C910D3A29C}" type="presOf" srcId="{E0BDF312-2477-4E44-8F30-ADC9CFE2547D}" destId="{71028C4D-15BD-4D9A-ADC8-994C60868D13}" srcOrd="0" destOrd="0" presId="urn:microsoft.com/office/officeart/2008/layout/RadialCluster"/>
    <dgm:cxn modelId="{D7CA7745-59DD-47AC-B76A-4870047B3F8C}" type="presOf" srcId="{B28B8166-1149-4023-A22D-6FBDF66FD724}" destId="{D175A6E0-890E-4884-8558-B9246405B51F}" srcOrd="0" destOrd="0" presId="urn:microsoft.com/office/officeart/2008/layout/RadialCluster"/>
    <dgm:cxn modelId="{DE311ECF-DADA-4E4F-826B-F6501D4E4AD8}" type="presOf" srcId="{DEE02DE2-3015-40FA-BD01-671C334EC819}" destId="{B74FDAA9-A2D2-4345-B13F-E75A4B13FD1F}" srcOrd="0" destOrd="0" presId="urn:microsoft.com/office/officeart/2008/layout/RadialCluster"/>
    <dgm:cxn modelId="{BE8C1403-01A8-4821-BAE0-285D70407D21}" srcId="{E0BDF312-2477-4E44-8F30-ADC9CFE2547D}" destId="{4449536A-32BE-4F20-8133-4371AE81C035}" srcOrd="0" destOrd="0" parTransId="{45CD5647-F4DB-438C-8AE0-3322756C052F}" sibTransId="{212BDC66-1673-4714-933D-43577F1DEFDC}"/>
    <dgm:cxn modelId="{95A00056-508C-470E-940D-00AD531F655D}" type="presOf" srcId="{16F23305-15D3-422E-B8EE-1FBD5DF8E661}" destId="{388B89B8-1B53-4970-8A6A-41DEB9B395E5}" srcOrd="0" destOrd="0" presId="urn:microsoft.com/office/officeart/2008/layout/RadialCluster"/>
    <dgm:cxn modelId="{1D977B14-558A-4EFA-9DE5-00714EE6D3F8}" srcId="{4449536A-32BE-4F20-8133-4371AE81C035}" destId="{16F23305-15D3-422E-B8EE-1FBD5DF8E661}" srcOrd="0" destOrd="0" parTransId="{DEE02DE2-3015-40FA-BD01-671C334EC819}" sibTransId="{1D177258-1682-4C4C-8BDD-65E2BA7820EF}"/>
    <dgm:cxn modelId="{59122D2D-8756-4F02-8A8B-342CDBDEC98B}" type="presOf" srcId="{4449536A-32BE-4F20-8133-4371AE81C035}" destId="{2A2FF237-5ECF-4CC6-BFB7-EC669078B106}" srcOrd="0" destOrd="0" presId="urn:microsoft.com/office/officeart/2008/layout/RadialCluster"/>
    <dgm:cxn modelId="{1B3EAD47-EFC7-41A8-8DF7-F47531A1A5AC}" type="presOf" srcId="{139B1329-A28E-44C4-A5F6-822AEEA8FF19}" destId="{A3147561-1FDD-46DE-A71A-C4561C945D2B}" srcOrd="0" destOrd="0" presId="urn:microsoft.com/office/officeart/2008/layout/RadialCluster"/>
    <dgm:cxn modelId="{A6E37381-D8A2-46AA-99C8-2A0C7A21D0EF}" type="presOf" srcId="{ECF284AB-FD28-4321-BE56-D304FD15B65E}" destId="{AA52D88B-6D44-4F1C-B10F-E7C299C2E973}" srcOrd="0" destOrd="0" presId="urn:microsoft.com/office/officeart/2008/layout/RadialCluster"/>
    <dgm:cxn modelId="{328A5419-6B2F-4CE0-86CB-87821CAD8370}" srcId="{4449536A-32BE-4F20-8133-4371AE81C035}" destId="{FE37022B-9431-448A-8808-95083E8A6C2B}" srcOrd="1" destOrd="0" parTransId="{ECF284AB-FD28-4321-BE56-D304FD15B65E}" sibTransId="{2CDC6008-5333-4FB4-BFE3-822E953A9928}"/>
    <dgm:cxn modelId="{BEA76711-7068-424E-A02A-96F45703B3B2}" srcId="{4449536A-32BE-4F20-8133-4371AE81C035}" destId="{B28B8166-1149-4023-A22D-6FBDF66FD724}" srcOrd="2" destOrd="0" parTransId="{139B1329-A28E-44C4-A5F6-822AEEA8FF19}" sibTransId="{47C8BFB6-38C1-45E8-A7F8-A06A670EFFEA}"/>
    <dgm:cxn modelId="{7689678B-9E16-49B2-9F2F-CD9C67A7E8ED}" type="presParOf" srcId="{71028C4D-15BD-4D9A-ADC8-994C60868D13}" destId="{7465073E-E549-42E4-B4D9-694152298EDD}" srcOrd="0" destOrd="0" presId="urn:microsoft.com/office/officeart/2008/layout/RadialCluster"/>
    <dgm:cxn modelId="{85E31362-22A8-4E8D-A457-2FBE9E5FB009}" type="presParOf" srcId="{7465073E-E549-42E4-B4D9-694152298EDD}" destId="{2A2FF237-5ECF-4CC6-BFB7-EC669078B106}" srcOrd="0" destOrd="0" presId="urn:microsoft.com/office/officeart/2008/layout/RadialCluster"/>
    <dgm:cxn modelId="{A5F9EE25-9598-44E8-BB68-A8FACA48B72D}" type="presParOf" srcId="{7465073E-E549-42E4-B4D9-694152298EDD}" destId="{B74FDAA9-A2D2-4345-B13F-E75A4B13FD1F}" srcOrd="1" destOrd="0" presId="urn:microsoft.com/office/officeart/2008/layout/RadialCluster"/>
    <dgm:cxn modelId="{0F2B3912-E5EB-432D-8692-D692F0BAABA0}" type="presParOf" srcId="{7465073E-E549-42E4-B4D9-694152298EDD}" destId="{388B89B8-1B53-4970-8A6A-41DEB9B395E5}" srcOrd="2" destOrd="0" presId="urn:microsoft.com/office/officeart/2008/layout/RadialCluster"/>
    <dgm:cxn modelId="{21B342BD-2726-4EEC-8D64-6CD255054471}" type="presParOf" srcId="{7465073E-E549-42E4-B4D9-694152298EDD}" destId="{AA52D88B-6D44-4F1C-B10F-E7C299C2E973}" srcOrd="3" destOrd="0" presId="urn:microsoft.com/office/officeart/2008/layout/RadialCluster"/>
    <dgm:cxn modelId="{44788E25-C31B-4F50-8F48-3516DF20C7DB}" type="presParOf" srcId="{7465073E-E549-42E4-B4D9-694152298EDD}" destId="{04C87BE1-749E-4135-A7AC-D91E07E68823}" srcOrd="4" destOrd="0" presId="urn:microsoft.com/office/officeart/2008/layout/RadialCluster"/>
    <dgm:cxn modelId="{7A0070E1-EB08-4D83-868B-27B7B12252D8}" type="presParOf" srcId="{7465073E-E549-42E4-B4D9-694152298EDD}" destId="{A3147561-1FDD-46DE-A71A-C4561C945D2B}" srcOrd="5" destOrd="0" presId="urn:microsoft.com/office/officeart/2008/layout/RadialCluster"/>
    <dgm:cxn modelId="{69140699-E931-4380-BDA5-AF20FE566620}" type="presParOf" srcId="{7465073E-E549-42E4-B4D9-694152298EDD}" destId="{D175A6E0-890E-4884-8558-B9246405B51F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6FE3E7-A397-4EC8-BFAB-95EA1949A239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0B5DFC-92C6-42C7-ACA0-A50CD664558C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Методична робота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016E17-9F05-4AE2-93A5-E6ACA374637B}" type="parTrans" cxnId="{528393FA-725C-41C8-925F-EAAE23E83BE0}">
      <dgm:prSet/>
      <dgm:spPr/>
      <dgm:t>
        <a:bodyPr/>
        <a:lstStyle/>
        <a:p>
          <a:endParaRPr lang="ru-RU"/>
        </a:p>
      </dgm:t>
    </dgm:pt>
    <dgm:pt modelId="{E2DAA835-545E-41FC-8761-2C7CD0881E06}" type="sibTrans" cxnId="{528393FA-725C-41C8-925F-EAAE23E83BE0}">
      <dgm:prSet/>
      <dgm:spPr/>
      <dgm:t>
        <a:bodyPr/>
        <a:lstStyle/>
        <a:p>
          <a:endParaRPr lang="ru-RU"/>
        </a:p>
      </dgm:t>
    </dgm:pt>
    <dgm:pt modelId="{9C035C56-D7A7-4CCF-8686-B91DB63E8185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Методичні заходи у межах ДНЗ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A7E1BE-9A8E-4A35-87CA-0C80C7F02E39}" type="parTrans" cxnId="{B298F795-F9D2-4CD4-99AE-6F1B10F607BA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718901F6-E2CB-4441-BE7A-4335345D6A1E}" type="sibTrans" cxnId="{B298F795-F9D2-4CD4-99AE-6F1B10F607BA}">
      <dgm:prSet/>
      <dgm:spPr/>
      <dgm:t>
        <a:bodyPr/>
        <a:lstStyle/>
        <a:p>
          <a:endParaRPr lang="ru-RU"/>
        </a:p>
      </dgm:t>
    </dgm:pt>
    <dgm:pt modelId="{34CCBF63-1549-49F3-B831-EF4122DB645B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uk-UA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Методичні</a:t>
          </a:r>
          <a:r>
            <a:rPr lang="uk-UA" sz="2000" b="1" baseline="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заходи обласного рівня</a:t>
          </a:r>
          <a:endParaRPr lang="ru-RU" sz="2000" b="1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134880-4108-4F5B-9226-DF612B06299C}" type="parTrans" cxnId="{FDEEDB46-138D-478E-B7E8-6BD5CB871B2D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4A4E702F-0695-401A-B076-C6D20074D2E5}" type="sibTrans" cxnId="{FDEEDB46-138D-478E-B7E8-6BD5CB871B2D}">
      <dgm:prSet/>
      <dgm:spPr/>
      <dgm:t>
        <a:bodyPr/>
        <a:lstStyle/>
        <a:p>
          <a:endParaRPr lang="ru-RU"/>
        </a:p>
      </dgm:t>
    </dgm:pt>
    <dgm:pt modelId="{1F24D20D-7650-4F2C-BCB5-33936C1C1C4F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Методичні</a:t>
          </a:r>
          <a:r>
            <a:rPr lang="uk-UA" sz="20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заходи регіонального рівня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CC2AFA-912B-45C6-B7DF-3860183A9895}" type="parTrans" cxnId="{DC8CD26B-5572-40CC-8F02-407EB6F88E92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5E6FAFB0-FBBE-4D70-ADDA-63ECE63D4F3F}" type="sibTrans" cxnId="{DC8CD26B-5572-40CC-8F02-407EB6F88E92}">
      <dgm:prSet/>
      <dgm:spPr/>
      <dgm:t>
        <a:bodyPr/>
        <a:lstStyle/>
        <a:p>
          <a:endParaRPr lang="ru-RU"/>
        </a:p>
      </dgm:t>
    </dgm:pt>
    <dgm:pt modelId="{20306678-72EF-436C-A9DE-4F78298B1105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Методичні заходи міста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43EC03-A855-46C3-AB0C-0255208822DE}" type="parTrans" cxnId="{599B1C56-97FB-4CD7-B24E-7FE4D0A631E0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598267FC-E429-4A00-897B-B3C9E570D690}" type="sibTrans" cxnId="{599B1C56-97FB-4CD7-B24E-7FE4D0A631E0}">
      <dgm:prSet/>
      <dgm:spPr/>
      <dgm:t>
        <a:bodyPr/>
        <a:lstStyle/>
        <a:p>
          <a:endParaRPr lang="ru-RU"/>
        </a:p>
      </dgm:t>
    </dgm:pt>
    <dgm:pt modelId="{A9DCA8A1-655A-4EB6-A1D0-E0EE59A07958}" type="pres">
      <dgm:prSet presAssocID="{836FE3E7-A397-4EC8-BFAB-95EA1949A23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52820A-85D3-4493-A57D-952A48321A8C}" type="pres">
      <dgm:prSet presAssocID="{ED0B5DFC-92C6-42C7-ACA0-A50CD664558C}" presName="centerShape" presStyleLbl="node0" presStyleIdx="0" presStyleCnt="1" custScaleX="97377" custLinFactNeighborX="1170" custLinFactNeighborY="-1560"/>
      <dgm:spPr/>
      <dgm:t>
        <a:bodyPr/>
        <a:lstStyle/>
        <a:p>
          <a:endParaRPr lang="ru-RU"/>
        </a:p>
      </dgm:t>
    </dgm:pt>
    <dgm:pt modelId="{E22B9C36-50DA-4FAA-A06C-51D1D36FC6F4}" type="pres">
      <dgm:prSet presAssocID="{33A7E1BE-9A8E-4A35-87CA-0C80C7F02E39}" presName="parTrans" presStyleLbl="sibTrans2D1" presStyleIdx="0" presStyleCnt="4" custScaleX="190230" custLinFactNeighborX="18958" custLinFactNeighborY="20336"/>
      <dgm:spPr/>
      <dgm:t>
        <a:bodyPr/>
        <a:lstStyle/>
        <a:p>
          <a:endParaRPr lang="ru-RU"/>
        </a:p>
      </dgm:t>
    </dgm:pt>
    <dgm:pt modelId="{448E9004-AE34-4FCB-8357-D3DB65D440F3}" type="pres">
      <dgm:prSet presAssocID="{33A7E1BE-9A8E-4A35-87CA-0C80C7F02E39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5066E8B7-D814-4E9F-9552-21A8E1C46E7A}" type="pres">
      <dgm:prSet presAssocID="{9C035C56-D7A7-4CCF-8686-B91DB63E8185}" presName="node" presStyleLbl="node1" presStyleIdx="0" presStyleCnt="4" custScaleX="194961" custScaleY="95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A0BECF-7E2A-434A-95BD-600645C411F8}" type="pres">
      <dgm:prSet presAssocID="{72134880-4108-4F5B-9226-DF612B06299C}" presName="parTrans" presStyleLbl="sibTrans2D1" presStyleIdx="1" presStyleCnt="4" custScaleX="187317"/>
      <dgm:spPr/>
      <dgm:t>
        <a:bodyPr/>
        <a:lstStyle/>
        <a:p>
          <a:endParaRPr lang="ru-RU"/>
        </a:p>
      </dgm:t>
    </dgm:pt>
    <dgm:pt modelId="{921ED9A0-830D-4475-9632-4D15A5200B43}" type="pres">
      <dgm:prSet presAssocID="{72134880-4108-4F5B-9226-DF612B06299C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B246447B-DFB6-44B6-9627-FB6FB91D1A45}" type="pres">
      <dgm:prSet presAssocID="{34CCBF63-1549-49F3-B831-EF4122DB645B}" presName="node" presStyleLbl="node1" presStyleIdx="1" presStyleCnt="4" custScaleX="128281" custScaleY="164311" custRadScaleRad="122007" custRadScaleInc="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7B07CB-7158-43A0-A3D0-F29A705DC921}" type="pres">
      <dgm:prSet presAssocID="{05CC2AFA-912B-45C6-B7DF-3860183A9895}" presName="parTrans" presStyleLbl="sibTrans2D1" presStyleIdx="2" presStyleCnt="4" custScaleX="225314" custLinFactNeighborY="-34862"/>
      <dgm:spPr/>
      <dgm:t>
        <a:bodyPr/>
        <a:lstStyle/>
        <a:p>
          <a:endParaRPr lang="ru-RU"/>
        </a:p>
      </dgm:t>
    </dgm:pt>
    <dgm:pt modelId="{8382AFEF-19C2-4382-9CC4-F52B8D073615}" type="pres">
      <dgm:prSet presAssocID="{05CC2AFA-912B-45C6-B7DF-3860183A9895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8540F99B-41BB-4093-8CDD-6507F8E8DD0F}" type="pres">
      <dgm:prSet presAssocID="{1F24D20D-7650-4F2C-BCB5-33936C1C1C4F}" presName="node" presStyleLbl="node1" presStyleIdx="2" presStyleCnt="4" custScaleX="194428" custScaleY="128306" custRadScaleRad="101607" custRadScaleInc="35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2B3B42-7231-4A8C-8E2F-0315358EF012}" type="pres">
      <dgm:prSet presAssocID="{E743EC03-A855-46C3-AB0C-0255208822DE}" presName="parTrans" presStyleLbl="sibTrans2D1" presStyleIdx="3" presStyleCnt="4" custScaleX="270120" custLinFactNeighborX="9131"/>
      <dgm:spPr/>
      <dgm:t>
        <a:bodyPr/>
        <a:lstStyle/>
        <a:p>
          <a:endParaRPr lang="ru-RU"/>
        </a:p>
      </dgm:t>
    </dgm:pt>
    <dgm:pt modelId="{46209106-9498-4F8B-B72D-F44754266273}" type="pres">
      <dgm:prSet presAssocID="{E743EC03-A855-46C3-AB0C-0255208822DE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4105CC03-EE8F-403E-A09C-E7E8E0C70C20}" type="pres">
      <dgm:prSet presAssocID="{20306678-72EF-436C-A9DE-4F78298B1105}" presName="node" presStyleLbl="node1" presStyleIdx="3" presStyleCnt="4" custScaleX="115746" custScaleY="137738" custRadScaleRad="106394" custRadScaleInc="3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98F795-F9D2-4CD4-99AE-6F1B10F607BA}" srcId="{ED0B5DFC-92C6-42C7-ACA0-A50CD664558C}" destId="{9C035C56-D7A7-4CCF-8686-B91DB63E8185}" srcOrd="0" destOrd="0" parTransId="{33A7E1BE-9A8E-4A35-87CA-0C80C7F02E39}" sibTransId="{718901F6-E2CB-4441-BE7A-4335345D6A1E}"/>
    <dgm:cxn modelId="{685FA635-7D39-453A-B800-386422CA0F04}" type="presOf" srcId="{05CC2AFA-912B-45C6-B7DF-3860183A9895}" destId="{8382AFEF-19C2-4382-9CC4-F52B8D073615}" srcOrd="1" destOrd="0" presId="urn:microsoft.com/office/officeart/2005/8/layout/radial5"/>
    <dgm:cxn modelId="{23210F61-F255-41F4-8E3F-50A654481A4B}" type="presOf" srcId="{9C035C56-D7A7-4CCF-8686-B91DB63E8185}" destId="{5066E8B7-D814-4E9F-9552-21A8E1C46E7A}" srcOrd="0" destOrd="0" presId="urn:microsoft.com/office/officeart/2005/8/layout/radial5"/>
    <dgm:cxn modelId="{90CFED73-9A00-4CBA-B666-81859C68091D}" type="presOf" srcId="{05CC2AFA-912B-45C6-B7DF-3860183A9895}" destId="{FF7B07CB-7158-43A0-A3D0-F29A705DC921}" srcOrd="0" destOrd="0" presId="urn:microsoft.com/office/officeart/2005/8/layout/radial5"/>
    <dgm:cxn modelId="{6F7B9D1F-AB63-4153-8734-E4A687043619}" type="presOf" srcId="{ED0B5DFC-92C6-42C7-ACA0-A50CD664558C}" destId="{7C52820A-85D3-4493-A57D-952A48321A8C}" srcOrd="0" destOrd="0" presId="urn:microsoft.com/office/officeart/2005/8/layout/radial5"/>
    <dgm:cxn modelId="{10B21BA9-C6DA-4EC2-89FD-731DB783C0EF}" type="presOf" srcId="{20306678-72EF-436C-A9DE-4F78298B1105}" destId="{4105CC03-EE8F-403E-A09C-E7E8E0C70C20}" srcOrd="0" destOrd="0" presId="urn:microsoft.com/office/officeart/2005/8/layout/radial5"/>
    <dgm:cxn modelId="{D784E51D-651E-4FB1-B3DA-BE1C3123AF72}" type="presOf" srcId="{34CCBF63-1549-49F3-B831-EF4122DB645B}" destId="{B246447B-DFB6-44B6-9627-FB6FB91D1A45}" srcOrd="0" destOrd="0" presId="urn:microsoft.com/office/officeart/2005/8/layout/radial5"/>
    <dgm:cxn modelId="{E2F04C9E-621C-43A7-8914-3E9F4AA4D9A2}" type="presOf" srcId="{E743EC03-A855-46C3-AB0C-0255208822DE}" destId="{7B2B3B42-7231-4A8C-8E2F-0315358EF012}" srcOrd="0" destOrd="0" presId="urn:microsoft.com/office/officeart/2005/8/layout/radial5"/>
    <dgm:cxn modelId="{7D62F681-A2D0-4566-9F02-93A156C95849}" type="presOf" srcId="{E743EC03-A855-46C3-AB0C-0255208822DE}" destId="{46209106-9498-4F8B-B72D-F44754266273}" srcOrd="1" destOrd="0" presId="urn:microsoft.com/office/officeart/2005/8/layout/radial5"/>
    <dgm:cxn modelId="{5047ECA1-52A0-4E28-B60E-F76033ECA817}" type="presOf" srcId="{33A7E1BE-9A8E-4A35-87CA-0C80C7F02E39}" destId="{E22B9C36-50DA-4FAA-A06C-51D1D36FC6F4}" srcOrd="0" destOrd="0" presId="urn:microsoft.com/office/officeart/2005/8/layout/radial5"/>
    <dgm:cxn modelId="{FDEEDB46-138D-478E-B7E8-6BD5CB871B2D}" srcId="{ED0B5DFC-92C6-42C7-ACA0-A50CD664558C}" destId="{34CCBF63-1549-49F3-B831-EF4122DB645B}" srcOrd="1" destOrd="0" parTransId="{72134880-4108-4F5B-9226-DF612B06299C}" sibTransId="{4A4E702F-0695-401A-B076-C6D20074D2E5}"/>
    <dgm:cxn modelId="{599B1C56-97FB-4CD7-B24E-7FE4D0A631E0}" srcId="{ED0B5DFC-92C6-42C7-ACA0-A50CD664558C}" destId="{20306678-72EF-436C-A9DE-4F78298B1105}" srcOrd="3" destOrd="0" parTransId="{E743EC03-A855-46C3-AB0C-0255208822DE}" sibTransId="{598267FC-E429-4A00-897B-B3C9E570D690}"/>
    <dgm:cxn modelId="{094AC2E9-8CB9-48CB-B052-E4247DC1BB79}" type="presOf" srcId="{33A7E1BE-9A8E-4A35-87CA-0C80C7F02E39}" destId="{448E9004-AE34-4FCB-8357-D3DB65D440F3}" srcOrd="1" destOrd="0" presId="urn:microsoft.com/office/officeart/2005/8/layout/radial5"/>
    <dgm:cxn modelId="{009D0DC7-D79D-4AE1-9A4B-16950A6EBB6A}" type="presOf" srcId="{72134880-4108-4F5B-9226-DF612B06299C}" destId="{9BA0BECF-7E2A-434A-95BD-600645C411F8}" srcOrd="0" destOrd="0" presId="urn:microsoft.com/office/officeart/2005/8/layout/radial5"/>
    <dgm:cxn modelId="{84DABED0-C65A-450C-AC46-2AE025ECF9B6}" type="presOf" srcId="{1F24D20D-7650-4F2C-BCB5-33936C1C1C4F}" destId="{8540F99B-41BB-4093-8CDD-6507F8E8DD0F}" srcOrd="0" destOrd="0" presId="urn:microsoft.com/office/officeart/2005/8/layout/radial5"/>
    <dgm:cxn modelId="{DC8CD26B-5572-40CC-8F02-407EB6F88E92}" srcId="{ED0B5DFC-92C6-42C7-ACA0-A50CD664558C}" destId="{1F24D20D-7650-4F2C-BCB5-33936C1C1C4F}" srcOrd="2" destOrd="0" parTransId="{05CC2AFA-912B-45C6-B7DF-3860183A9895}" sibTransId="{5E6FAFB0-FBBE-4D70-ADDA-63ECE63D4F3F}"/>
    <dgm:cxn modelId="{A196E5EB-2719-4405-AD7F-7935F10E19DE}" type="presOf" srcId="{836FE3E7-A397-4EC8-BFAB-95EA1949A239}" destId="{A9DCA8A1-655A-4EB6-A1D0-E0EE59A07958}" srcOrd="0" destOrd="0" presId="urn:microsoft.com/office/officeart/2005/8/layout/radial5"/>
    <dgm:cxn modelId="{7E8B744B-458A-449A-85A5-EA904349B2C6}" type="presOf" srcId="{72134880-4108-4F5B-9226-DF612B06299C}" destId="{921ED9A0-830D-4475-9632-4D15A5200B43}" srcOrd="1" destOrd="0" presId="urn:microsoft.com/office/officeart/2005/8/layout/radial5"/>
    <dgm:cxn modelId="{528393FA-725C-41C8-925F-EAAE23E83BE0}" srcId="{836FE3E7-A397-4EC8-BFAB-95EA1949A239}" destId="{ED0B5DFC-92C6-42C7-ACA0-A50CD664558C}" srcOrd="0" destOrd="0" parTransId="{AD016E17-9F05-4AE2-93A5-E6ACA374637B}" sibTransId="{E2DAA835-545E-41FC-8761-2C7CD0881E06}"/>
    <dgm:cxn modelId="{031CC792-F38D-4452-A741-9586013E5194}" type="presParOf" srcId="{A9DCA8A1-655A-4EB6-A1D0-E0EE59A07958}" destId="{7C52820A-85D3-4493-A57D-952A48321A8C}" srcOrd="0" destOrd="0" presId="urn:microsoft.com/office/officeart/2005/8/layout/radial5"/>
    <dgm:cxn modelId="{B0EF063F-99D9-4D66-9864-CF63528A5133}" type="presParOf" srcId="{A9DCA8A1-655A-4EB6-A1D0-E0EE59A07958}" destId="{E22B9C36-50DA-4FAA-A06C-51D1D36FC6F4}" srcOrd="1" destOrd="0" presId="urn:microsoft.com/office/officeart/2005/8/layout/radial5"/>
    <dgm:cxn modelId="{1DE672D3-6A15-457C-8D0B-0F75ED4682A3}" type="presParOf" srcId="{E22B9C36-50DA-4FAA-A06C-51D1D36FC6F4}" destId="{448E9004-AE34-4FCB-8357-D3DB65D440F3}" srcOrd="0" destOrd="0" presId="urn:microsoft.com/office/officeart/2005/8/layout/radial5"/>
    <dgm:cxn modelId="{FCF3E816-B937-4087-958D-6E0409040534}" type="presParOf" srcId="{A9DCA8A1-655A-4EB6-A1D0-E0EE59A07958}" destId="{5066E8B7-D814-4E9F-9552-21A8E1C46E7A}" srcOrd="2" destOrd="0" presId="urn:microsoft.com/office/officeart/2005/8/layout/radial5"/>
    <dgm:cxn modelId="{E7EEE4D9-3551-4A78-869E-125AE8A98300}" type="presParOf" srcId="{A9DCA8A1-655A-4EB6-A1D0-E0EE59A07958}" destId="{9BA0BECF-7E2A-434A-95BD-600645C411F8}" srcOrd="3" destOrd="0" presId="urn:microsoft.com/office/officeart/2005/8/layout/radial5"/>
    <dgm:cxn modelId="{AB7BD443-FC27-4776-9EE7-58691B8AFC2A}" type="presParOf" srcId="{9BA0BECF-7E2A-434A-95BD-600645C411F8}" destId="{921ED9A0-830D-4475-9632-4D15A5200B43}" srcOrd="0" destOrd="0" presId="urn:microsoft.com/office/officeart/2005/8/layout/radial5"/>
    <dgm:cxn modelId="{22BDAE37-AA44-451C-9F7F-AE7005BD2255}" type="presParOf" srcId="{A9DCA8A1-655A-4EB6-A1D0-E0EE59A07958}" destId="{B246447B-DFB6-44B6-9627-FB6FB91D1A45}" srcOrd="4" destOrd="0" presId="urn:microsoft.com/office/officeart/2005/8/layout/radial5"/>
    <dgm:cxn modelId="{4A9D8AC0-612B-4C96-B8B3-B676F1311232}" type="presParOf" srcId="{A9DCA8A1-655A-4EB6-A1D0-E0EE59A07958}" destId="{FF7B07CB-7158-43A0-A3D0-F29A705DC921}" srcOrd="5" destOrd="0" presId="urn:microsoft.com/office/officeart/2005/8/layout/radial5"/>
    <dgm:cxn modelId="{D77B4257-5C30-4528-B1F9-797AD9752CAB}" type="presParOf" srcId="{FF7B07CB-7158-43A0-A3D0-F29A705DC921}" destId="{8382AFEF-19C2-4382-9CC4-F52B8D073615}" srcOrd="0" destOrd="0" presId="urn:microsoft.com/office/officeart/2005/8/layout/radial5"/>
    <dgm:cxn modelId="{403C9F60-E364-42B0-AF86-C68985775C96}" type="presParOf" srcId="{A9DCA8A1-655A-4EB6-A1D0-E0EE59A07958}" destId="{8540F99B-41BB-4093-8CDD-6507F8E8DD0F}" srcOrd="6" destOrd="0" presId="urn:microsoft.com/office/officeart/2005/8/layout/radial5"/>
    <dgm:cxn modelId="{85FA9B7A-DD91-4577-9751-80E79DED69EB}" type="presParOf" srcId="{A9DCA8A1-655A-4EB6-A1D0-E0EE59A07958}" destId="{7B2B3B42-7231-4A8C-8E2F-0315358EF012}" srcOrd="7" destOrd="0" presId="urn:microsoft.com/office/officeart/2005/8/layout/radial5"/>
    <dgm:cxn modelId="{84A7AA47-7C0B-4A47-A133-2690841025A7}" type="presParOf" srcId="{7B2B3B42-7231-4A8C-8E2F-0315358EF012}" destId="{46209106-9498-4F8B-B72D-F44754266273}" srcOrd="0" destOrd="0" presId="urn:microsoft.com/office/officeart/2005/8/layout/radial5"/>
    <dgm:cxn modelId="{E63276BD-39AE-41D5-BB41-94B2A333348A}" type="presParOf" srcId="{A9DCA8A1-655A-4EB6-A1D0-E0EE59A07958}" destId="{4105CC03-EE8F-403E-A09C-E7E8E0C70C20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2820A-85D3-4493-A57D-952A48321A8C}">
      <dsp:nvSpPr>
        <dsp:cNvPr id="0" name=""/>
        <dsp:cNvSpPr/>
      </dsp:nvSpPr>
      <dsp:spPr>
        <a:xfrm>
          <a:off x="3421478" y="1772983"/>
          <a:ext cx="1026022" cy="12948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ІДНЗ № 4</a:t>
          </a:r>
          <a:endParaRPr lang="ru-RU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1735" y="1962613"/>
        <a:ext cx="725508" cy="915618"/>
      </dsp:txXfrm>
    </dsp:sp>
    <dsp:sp modelId="{E22B9C36-50DA-4FAA-A06C-51D1D36FC6F4}">
      <dsp:nvSpPr>
        <dsp:cNvPr id="0" name=""/>
        <dsp:cNvSpPr/>
      </dsp:nvSpPr>
      <dsp:spPr>
        <a:xfrm rot="16116982">
          <a:off x="3852619" y="1565359"/>
          <a:ext cx="160792" cy="44025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3877320" y="1677523"/>
        <a:ext cx="112554" cy="264154"/>
      </dsp:txXfrm>
    </dsp:sp>
    <dsp:sp modelId="{5066E8B7-D814-4E9F-9552-21A8E1C46E7A}">
      <dsp:nvSpPr>
        <dsp:cNvPr id="0" name=""/>
        <dsp:cNvSpPr/>
      </dsp:nvSpPr>
      <dsp:spPr>
        <a:xfrm>
          <a:off x="2456303" y="-290394"/>
          <a:ext cx="2871418" cy="1904364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Групи загального розвитку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(6 груп)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6812" y="-11506"/>
        <a:ext cx="2030400" cy="1346588"/>
      </dsp:txXfrm>
    </dsp:sp>
    <dsp:sp modelId="{9BA0BECF-7E2A-434A-95BD-600645C411F8}">
      <dsp:nvSpPr>
        <dsp:cNvPr id="0" name=""/>
        <dsp:cNvSpPr/>
      </dsp:nvSpPr>
      <dsp:spPr>
        <a:xfrm rot="174777">
          <a:off x="4374231" y="2230225"/>
          <a:ext cx="297002" cy="44025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4374289" y="2316013"/>
        <a:ext cx="207901" cy="264154"/>
      </dsp:txXfrm>
    </dsp:sp>
    <dsp:sp modelId="{B246447B-DFB6-44B6-9627-FB6FB91D1A45}">
      <dsp:nvSpPr>
        <dsp:cNvPr id="0" name=""/>
        <dsp:cNvSpPr/>
      </dsp:nvSpPr>
      <dsp:spPr>
        <a:xfrm>
          <a:off x="4601071" y="1281186"/>
          <a:ext cx="2666840" cy="2482009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Спеціальна (для дітей з затримкою психічного розвитку)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(1 група)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91621" y="1644668"/>
        <a:ext cx="1885740" cy="1755045"/>
      </dsp:txXfrm>
    </dsp:sp>
    <dsp:sp modelId="{FF7B07CB-7158-43A0-A3D0-F29A705DC921}">
      <dsp:nvSpPr>
        <dsp:cNvPr id="0" name=""/>
        <dsp:cNvSpPr/>
      </dsp:nvSpPr>
      <dsp:spPr>
        <a:xfrm rot="5572031">
          <a:off x="3716118" y="2837970"/>
          <a:ext cx="357492" cy="44025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3772424" y="2872465"/>
        <a:ext cx="250244" cy="264154"/>
      </dsp:txXfrm>
    </dsp:sp>
    <dsp:sp modelId="{8540F99B-41BB-4093-8CDD-6507F8E8DD0F}">
      <dsp:nvSpPr>
        <dsp:cNvPr id="0" name=""/>
        <dsp:cNvSpPr/>
      </dsp:nvSpPr>
      <dsp:spPr>
        <a:xfrm>
          <a:off x="2654551" y="3364853"/>
          <a:ext cx="2372372" cy="1854951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Інклюзивна група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 група)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1977" y="3636504"/>
        <a:ext cx="1677520" cy="1311649"/>
      </dsp:txXfrm>
    </dsp:sp>
    <dsp:sp modelId="{7B2B3B42-7231-4A8C-8E2F-0315358EF012}">
      <dsp:nvSpPr>
        <dsp:cNvPr id="0" name=""/>
        <dsp:cNvSpPr/>
      </dsp:nvSpPr>
      <dsp:spPr>
        <a:xfrm rot="10790666">
          <a:off x="3283707" y="2201843"/>
          <a:ext cx="171152" cy="44025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3335053" y="2289825"/>
        <a:ext cx="119806" cy="264154"/>
      </dsp:txXfrm>
    </dsp:sp>
    <dsp:sp modelId="{4105CC03-EE8F-403E-A09C-E7E8E0C70C20}">
      <dsp:nvSpPr>
        <dsp:cNvPr id="0" name=""/>
        <dsp:cNvSpPr/>
      </dsp:nvSpPr>
      <dsp:spPr>
        <a:xfrm>
          <a:off x="620773" y="1117699"/>
          <a:ext cx="2681161" cy="2616159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Спеціальні (логопедичні)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групи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3420" y="1500827"/>
        <a:ext cx="1895867" cy="18499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FF237-5ECF-4CC6-BFB7-EC669078B106}">
      <dsp:nvSpPr>
        <dsp:cNvPr id="0" name=""/>
        <dsp:cNvSpPr/>
      </dsp:nvSpPr>
      <dsp:spPr>
        <a:xfrm>
          <a:off x="1135547" y="1757105"/>
          <a:ext cx="2330579" cy="17286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206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дітей</a:t>
          </a:r>
          <a:endParaRPr lang="ru-RU" sz="3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19933" y="1841491"/>
        <a:ext cx="2161807" cy="1559887"/>
      </dsp:txXfrm>
    </dsp:sp>
    <dsp:sp modelId="{B74FDAA9-A2D2-4345-B13F-E75A4B13FD1F}">
      <dsp:nvSpPr>
        <dsp:cNvPr id="0" name=""/>
        <dsp:cNvSpPr/>
      </dsp:nvSpPr>
      <dsp:spPr>
        <a:xfrm rot="16022772">
          <a:off x="2058296" y="1569114"/>
          <a:ext cx="3764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648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8B89B8-1B53-4970-8A6A-41DEB9B395E5}">
      <dsp:nvSpPr>
        <dsp:cNvPr id="0" name=""/>
        <dsp:cNvSpPr/>
      </dsp:nvSpPr>
      <dsp:spPr>
        <a:xfrm>
          <a:off x="734015" y="-29214"/>
          <a:ext cx="2932872" cy="1410337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 груп</a:t>
          </a:r>
          <a:endParaRPr lang="ru-RU" sz="3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2862" y="39633"/>
        <a:ext cx="2795178" cy="1272643"/>
      </dsp:txXfrm>
    </dsp:sp>
    <dsp:sp modelId="{AA52D88B-6D44-4F1C-B10F-E7C299C2E973}">
      <dsp:nvSpPr>
        <dsp:cNvPr id="0" name=""/>
        <dsp:cNvSpPr/>
      </dsp:nvSpPr>
      <dsp:spPr>
        <a:xfrm rot="12599998">
          <a:off x="2895717" y="3141374"/>
          <a:ext cx="6113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136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C87BE1-749E-4135-A7AC-D91E07E68823}">
      <dsp:nvSpPr>
        <dsp:cNvPr id="0" name=""/>
        <dsp:cNvSpPr/>
      </dsp:nvSpPr>
      <dsp:spPr>
        <a:xfrm>
          <a:off x="2936670" y="2840855"/>
          <a:ext cx="2235151" cy="1585820"/>
        </a:xfrm>
        <a:prstGeom prst="roundRect">
          <a:avLst/>
        </a:prstGeom>
        <a:solidFill>
          <a:srgbClr val="BB2DB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Дошкільний вік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(167 дітей)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14083" y="2918268"/>
        <a:ext cx="2080325" cy="1430994"/>
      </dsp:txXfrm>
    </dsp:sp>
    <dsp:sp modelId="{A3147561-1FDD-46DE-A71A-C4561C945D2B}">
      <dsp:nvSpPr>
        <dsp:cNvPr id="0" name=""/>
        <dsp:cNvSpPr/>
      </dsp:nvSpPr>
      <dsp:spPr>
        <a:xfrm rot="19800000">
          <a:off x="1095122" y="3143348"/>
          <a:ext cx="6034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346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75A6E0-890E-4884-8558-B9246405B51F}">
      <dsp:nvSpPr>
        <dsp:cNvPr id="0" name=""/>
        <dsp:cNvSpPr/>
      </dsp:nvSpPr>
      <dsp:spPr>
        <a:xfrm>
          <a:off x="-563309" y="2766649"/>
          <a:ext cx="2221475" cy="1734234"/>
        </a:xfrm>
        <a:prstGeom prst="roundRect">
          <a:avLst/>
        </a:prstGeom>
        <a:solidFill>
          <a:srgbClr val="2EADB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Ранній вік 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(40 дітей)</a:t>
          </a:r>
          <a:endParaRPr lang="ru-RU" sz="3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478651" y="2851307"/>
        <a:ext cx="2052159" cy="15649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2820A-85D3-4493-A57D-952A48321A8C}">
      <dsp:nvSpPr>
        <dsp:cNvPr id="0" name=""/>
        <dsp:cNvSpPr/>
      </dsp:nvSpPr>
      <dsp:spPr>
        <a:xfrm>
          <a:off x="2627397" y="1740433"/>
          <a:ext cx="1194764" cy="12269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Методична робота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2366" y="1920115"/>
        <a:ext cx="844826" cy="867582"/>
      </dsp:txXfrm>
    </dsp:sp>
    <dsp:sp modelId="{E22B9C36-50DA-4FAA-A06C-51D1D36FC6F4}">
      <dsp:nvSpPr>
        <dsp:cNvPr id="0" name=""/>
        <dsp:cNvSpPr/>
      </dsp:nvSpPr>
      <dsp:spPr>
        <a:xfrm rot="16116982">
          <a:off x="2981284" y="1340026"/>
          <a:ext cx="555108" cy="45051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3050493" y="1497686"/>
        <a:ext cx="419954" cy="270308"/>
      </dsp:txXfrm>
    </dsp:sp>
    <dsp:sp modelId="{5066E8B7-D814-4E9F-9552-21A8E1C46E7A}">
      <dsp:nvSpPr>
        <dsp:cNvPr id="0" name=""/>
        <dsp:cNvSpPr/>
      </dsp:nvSpPr>
      <dsp:spPr>
        <a:xfrm>
          <a:off x="1889724" y="-75821"/>
          <a:ext cx="2583315" cy="1266064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Методичні заходи у межах ДНЗ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8042" y="109590"/>
        <a:ext cx="1826679" cy="895242"/>
      </dsp:txXfrm>
    </dsp:sp>
    <dsp:sp modelId="{9BA0BECF-7E2A-434A-95BD-600645C411F8}">
      <dsp:nvSpPr>
        <dsp:cNvPr id="0" name=""/>
        <dsp:cNvSpPr/>
      </dsp:nvSpPr>
      <dsp:spPr>
        <a:xfrm rot="109525">
          <a:off x="3812879" y="2159620"/>
          <a:ext cx="767348" cy="45051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3812913" y="2247570"/>
        <a:ext cx="632194" cy="270308"/>
      </dsp:txXfrm>
    </dsp:sp>
    <dsp:sp modelId="{B246447B-DFB6-44B6-9627-FB6FB91D1A45}">
      <dsp:nvSpPr>
        <dsp:cNvPr id="0" name=""/>
        <dsp:cNvSpPr/>
      </dsp:nvSpPr>
      <dsp:spPr>
        <a:xfrm>
          <a:off x="4594147" y="1336039"/>
          <a:ext cx="1699777" cy="2177190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Методичні</a:t>
          </a:r>
          <a:r>
            <a:rPr lang="uk-UA" sz="2000" b="1" kern="1200" baseline="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заходи обласного рівня</a:t>
          </a:r>
          <a:endParaRPr lang="ru-RU" sz="2000" b="1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43074" y="1654881"/>
        <a:ext cx="1201923" cy="1539506"/>
      </dsp:txXfrm>
    </dsp:sp>
    <dsp:sp modelId="{FF7B07CB-7158-43A0-A3D0-F29A705DC921}">
      <dsp:nvSpPr>
        <dsp:cNvPr id="0" name=""/>
        <dsp:cNvSpPr/>
      </dsp:nvSpPr>
      <dsp:spPr>
        <a:xfrm rot="5572031">
          <a:off x="2914036" y="2802585"/>
          <a:ext cx="538246" cy="45051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2984993" y="2825196"/>
        <a:ext cx="403092" cy="270308"/>
      </dsp:txXfrm>
    </dsp:sp>
    <dsp:sp modelId="{8540F99B-41BB-4093-8CDD-6507F8E8DD0F}">
      <dsp:nvSpPr>
        <dsp:cNvPr id="0" name=""/>
        <dsp:cNvSpPr/>
      </dsp:nvSpPr>
      <dsp:spPr>
        <a:xfrm>
          <a:off x="1840871" y="3416272"/>
          <a:ext cx="2576253" cy="1700108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Методичні</a:t>
          </a:r>
          <a:r>
            <a:rPr lang="uk-UA" sz="20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заходи регіонального рівня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18155" y="3665247"/>
        <a:ext cx="1821685" cy="1202158"/>
      </dsp:txXfrm>
    </dsp:sp>
    <dsp:sp modelId="{7B2B3B42-7231-4A8C-8E2F-0315358EF012}">
      <dsp:nvSpPr>
        <dsp:cNvPr id="0" name=""/>
        <dsp:cNvSpPr/>
      </dsp:nvSpPr>
      <dsp:spPr>
        <a:xfrm rot="10790666">
          <a:off x="1876455" y="2131129"/>
          <a:ext cx="932886" cy="45051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2011609" y="2221049"/>
        <a:ext cx="797732" cy="270308"/>
      </dsp:txXfrm>
    </dsp:sp>
    <dsp:sp modelId="{4105CC03-EE8F-403E-A09C-E7E8E0C70C20}">
      <dsp:nvSpPr>
        <dsp:cNvPr id="0" name=""/>
        <dsp:cNvSpPr/>
      </dsp:nvSpPr>
      <dsp:spPr>
        <a:xfrm>
          <a:off x="442097" y="1446836"/>
          <a:ext cx="1533683" cy="1825086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Методичні заходи міста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6700" y="1714114"/>
        <a:ext cx="1084477" cy="1290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0010" y="274638"/>
            <a:ext cx="4232469" cy="314664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Ізюмський дошкільний навчальний заклад (ясла-садок) № 4 комбінованого типу Ізюмської міської ради Харківської області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Содержимое 10" descr="D:\ФОТО 2018 сад\вишиванка 2018\IMG_2634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4608512" cy="3456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Лена\Desktop\Photo DS 1000\Фото департамент на 01.08.2018\м.Ізюм_ІДНЗ № 4_Фасад_22.08.20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84984"/>
            <a:ext cx="4834833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32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864095"/>
          </a:xfrm>
        </p:spPr>
        <p:txBody>
          <a:bodyPr>
            <a:noAutofit/>
          </a:bodyPr>
          <a:lstStyle/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8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Лена\Desktop\Фото зв\DSC_02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908720"/>
            <a:ext cx="466725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C:\Users\Лена\Desktop\Фото зв\DSC_02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60775"/>
            <a:ext cx="44196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C:\Users\Лена\Desktop\Фото зв\DSC_02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1" y="945300"/>
            <a:ext cx="3925888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660775"/>
            <a:ext cx="42481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97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Ландшафтний дизайн території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Лена\Desktop\Photo DS\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18646"/>
            <a:ext cx="4104456" cy="250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Лена\Desktop\Photo DS\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2147"/>
            <a:ext cx="4032448" cy="2459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Лена\Desktop\Photo DS\0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0" y="3830587"/>
            <a:ext cx="4321133" cy="2889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Лена\Desktop\Photo DS\00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30586"/>
            <a:ext cx="3816424" cy="2889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62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Мережа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17661712"/>
              </p:ext>
            </p:extLst>
          </p:nvPr>
        </p:nvGraphicFramePr>
        <p:xfrm>
          <a:off x="70404" y="1196752"/>
          <a:ext cx="7776864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093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39536" cy="6857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922114"/>
          </a:xfrm>
        </p:spPr>
        <p:txBody>
          <a:bodyPr>
            <a:normAutofit/>
          </a:bodyPr>
          <a:lstStyle/>
          <a:p>
            <a:pPr algn="l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КОМПЛЕКТАЦІЯ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82335310"/>
              </p:ext>
            </p:extLst>
          </p:nvPr>
        </p:nvGraphicFramePr>
        <p:xfrm>
          <a:off x="611560" y="1196752"/>
          <a:ext cx="460851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724128" y="1600200"/>
            <a:ext cx="2962672" cy="36827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Лена\Desktop\ФОТО\Фото серце\00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4716016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01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dtnf\Desktop\атестация\_900078_2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03146" cy="6629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Упродовж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2017\2018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чергов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режимом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7.00 до 17.30 год.      (10,5 год.), 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та різновікова група № 7.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Лена\Desktop\Новая папка\ДІТИ\img_20180129_0954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40"/>
            <a:ext cx="4392488" cy="2470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а\Desktop\Новая папка\ДІТИ\p80315_1005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573" y="2780928"/>
            <a:ext cx="3576811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29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0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008112"/>
          </a:xfrm>
        </p:spPr>
        <p:txBody>
          <a:bodyPr>
            <a:noAutofit/>
          </a:bodyPr>
          <a:lstStyle/>
          <a:p>
            <a:r>
              <a:rPr lang="ru-RU" sz="3200" b="1" dirty="0" err="1" smtClean="0"/>
              <a:t>Облік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дітей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території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обслуговування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844825"/>
            <a:ext cx="3960440" cy="3084150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2017 рік -220 дітей </a:t>
            </a:r>
            <a:r>
              <a:rPr lang="uk-UA" dirty="0"/>
              <a:t>р</a:t>
            </a:r>
            <a:r>
              <a:rPr lang="uk-UA" dirty="0" smtClean="0"/>
              <a:t>аннього і дошкільного віку</a:t>
            </a:r>
          </a:p>
          <a:p>
            <a:r>
              <a:rPr lang="uk-UA" dirty="0" smtClean="0"/>
              <a:t>2018 рік -213 дітей раннього і дошкільного віку</a:t>
            </a:r>
            <a:endParaRPr lang="ru-RU" dirty="0"/>
          </a:p>
        </p:txBody>
      </p:sp>
      <p:pic>
        <p:nvPicPr>
          <p:cNvPr id="2050" name="Picture 2" descr="C:\Users\Лена\Desktop\Новая папка\ДІТИ\img_19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5044"/>
            <a:ext cx="4680520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11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-14266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712770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 </a:t>
            </a:r>
            <a:r>
              <a:rPr lang="uk-UA" sz="3200" b="1" dirty="0"/>
              <a:t>З</a:t>
            </a:r>
            <a:r>
              <a:rPr lang="uk-UA" sz="3200" b="1" dirty="0" smtClean="0"/>
              <a:t>абезпечення </a:t>
            </a:r>
            <a:r>
              <a:rPr lang="uk-UA" sz="3200" b="1" dirty="0"/>
              <a:t>навчального закладу кваліфікованими кадрами та доцільність їх розстановки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C:\Users\Лена\Desktop\Новая папка\ПЕДАГОГИ\img_20180319_143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65" y="1987408"/>
            <a:ext cx="4090011" cy="338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Лена\Desktop\Новая папка\ПЕДАГОГИ\img_2269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04" y="2126758"/>
            <a:ext cx="4250075" cy="280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4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Кількісно-якісний склад педагогів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980729"/>
            <a:ext cx="4040188" cy="576063"/>
          </a:xfrm>
        </p:spPr>
        <p:txBody>
          <a:bodyPr>
            <a:normAutofit/>
          </a:bodyPr>
          <a:lstStyle/>
          <a:p>
            <a:r>
              <a:rPr lang="uk-UA" dirty="0" smtClean="0"/>
              <a:t>Освітній рівень педагогів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65842703"/>
              </p:ext>
            </p:extLst>
          </p:nvPr>
        </p:nvGraphicFramePr>
        <p:xfrm>
          <a:off x="323528" y="1484784"/>
          <a:ext cx="4184204" cy="3600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" name="Диаграмма" r:id="rId4" imgW="6858118" imgH="2638331" progId="MSGraph.Chart.8">
                  <p:embed/>
                </p:oleObj>
              </mc:Choice>
              <mc:Fallback>
                <p:oleObj name="Диаграмма" r:id="rId4" imgW="6858118" imgH="2638331" progId="MSGraph.Chart.8">
                  <p:embed/>
                  <p:pic>
                    <p:nvPicPr>
                      <p:cNvPr id="0" name="Объект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484784"/>
                        <a:ext cx="4184204" cy="36003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980729"/>
            <a:ext cx="4041775" cy="504056"/>
          </a:xfrm>
        </p:spPr>
        <p:txBody>
          <a:bodyPr/>
          <a:lstStyle/>
          <a:p>
            <a:r>
              <a:rPr lang="uk-UA" dirty="0" smtClean="0"/>
              <a:t>Фаховий рівень педагогів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030350555"/>
              </p:ext>
            </p:extLst>
          </p:nvPr>
        </p:nvGraphicFramePr>
        <p:xfrm>
          <a:off x="4642404" y="1785010"/>
          <a:ext cx="4247455" cy="2940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3" name="Диаграмма" r:id="rId6" imgW="6743663" imgH="2086047" progId="MSGraph.Chart.8">
                  <p:embed/>
                </p:oleObj>
              </mc:Choice>
              <mc:Fallback>
                <p:oleObj name="Диаграмма" r:id="rId6" imgW="6743663" imgH="2086047" progId="MSGraph.Chart.8">
                  <p:embed/>
                  <p:pic>
                    <p:nvPicPr>
                      <p:cNvPr id="0" name="Объект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2404" y="1785010"/>
                        <a:ext cx="4247455" cy="2940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56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136904" cy="50405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Методична робота 2017\2018 навчальний рік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930723"/>
              </p:ext>
            </p:extLst>
          </p:nvPr>
        </p:nvGraphicFramePr>
        <p:xfrm>
          <a:off x="70404" y="1124744"/>
          <a:ext cx="644581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 descr="D:\ФОТО 2018 сад\День сміху 2018\DSC0292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754292"/>
            <a:ext cx="2910087" cy="2666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77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2000" dirty="0"/>
              <a:t>Відповідно до Примірного положення про порядок звітування керівників дошкільних, загальноосвітніх та професійно-технічних навчальних закладів про свою діяльність перед педагогічним колективом та громадськістю, затвердженого наказом Міністерства освіти і науки України від 23 березня 2005р. № 178 «Про запровадження звітування керівників дошкільних, загальноосвітні та професійно-технічних навчальних закладів» всі керівники освітніх закладів повинні прозвітувати перед колективом і громадськістю про свою діяльність.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01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208912" cy="668337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 педагогічних рад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1124744"/>
            <a:ext cx="4318876" cy="50405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uk-UA" sz="29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 рада  №1 </a:t>
            </a:r>
            <a:r>
              <a:rPr lang="uk-UA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(серпень 2017 року)</a:t>
            </a:r>
          </a:p>
          <a:p>
            <a:pPr marL="0" indent="0">
              <a:buNone/>
            </a:pPr>
            <a:r>
              <a:rPr lang="uk-UA" sz="2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«Пріоритетні завдання педагогічного колективу ІНЗ № 4 в контексті створення інноваційного освітнього простору Нової української школи»</a:t>
            </a:r>
          </a:p>
          <a:p>
            <a:pPr marL="0" indent="0">
              <a:buNone/>
            </a:pPr>
            <a:endParaRPr lang="uk-UA" sz="2900" b="1" u="sng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900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 </a:t>
            </a:r>
            <a:r>
              <a:rPr lang="uk-UA" sz="29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рада № 2 </a:t>
            </a:r>
            <a:r>
              <a:rPr lang="uk-UA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(грудень 2017 року)</a:t>
            </a:r>
          </a:p>
          <a:p>
            <a:pPr marL="0" indent="0">
              <a:buNone/>
            </a:pPr>
            <a:r>
              <a:rPr lang="uk-UA" sz="2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«Формування у дошкільників </a:t>
            </a:r>
            <a:r>
              <a:rPr lang="uk-UA" sz="29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</a:t>
            </a:r>
            <a:r>
              <a:rPr lang="en-US" sz="2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9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язбережувальної</a:t>
            </a:r>
            <a:r>
              <a:rPr lang="uk-UA" sz="2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компетентності»</a:t>
            </a:r>
          </a:p>
          <a:p>
            <a:pPr marL="0" indent="0">
              <a:buNone/>
            </a:pPr>
            <a:endParaRPr lang="uk-UA" sz="2900" b="1" u="sng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900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 </a:t>
            </a:r>
            <a:r>
              <a:rPr lang="uk-UA" sz="29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рада № </a:t>
            </a:r>
            <a:r>
              <a:rPr lang="uk-UA" sz="2900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2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(березень </a:t>
            </a:r>
            <a:r>
              <a:rPr lang="uk-UA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року)</a:t>
            </a:r>
          </a:p>
          <a:p>
            <a:pPr marL="0" indent="0">
              <a:buNone/>
            </a:pPr>
            <a:r>
              <a:rPr lang="uk-UA" sz="2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«Патріотичне виховання </a:t>
            </a:r>
          </a:p>
          <a:p>
            <a:pPr marL="0" indent="0">
              <a:buNone/>
            </a:pPr>
            <a:r>
              <a:rPr lang="uk-UA" sz="2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особистості в умовах сучасного </a:t>
            </a:r>
          </a:p>
          <a:p>
            <a:pPr marL="0" indent="0">
              <a:buNone/>
            </a:pPr>
            <a:r>
              <a:rPr lang="uk-UA" sz="2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довкілля</a:t>
            </a:r>
            <a:r>
              <a:rPr lang="uk-UA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0" indent="0">
              <a:buNone/>
            </a:pPr>
            <a:endParaRPr lang="uk-UA" sz="2900" b="1" u="sng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9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Педагогічна рада №</a:t>
            </a:r>
            <a:r>
              <a:rPr lang="uk-UA" sz="2900" b="1" u="sng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sz="29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(травень2018року) </a:t>
            </a:r>
          </a:p>
          <a:p>
            <a:pPr marL="0" indent="0">
              <a:buNone/>
            </a:pPr>
            <a:r>
              <a:rPr lang="uk-UA" sz="29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навчально-виховного процесу за 2017/2018 навчальний рік </a:t>
            </a:r>
            <a:r>
              <a:rPr lang="uk-UA" sz="29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9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D:\ФОТО 2018 сад\Педрада № 3\IMG_20180319_1432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2404" y="942975"/>
            <a:ext cx="4034052" cy="2843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Лена\Desktop\Фото с сайта\img_19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86187"/>
            <a:ext cx="4714412" cy="2743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7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Наради - консультації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1152128"/>
          </a:xfrm>
        </p:spPr>
        <p:txBody>
          <a:bodyPr>
            <a:normAutofit fontScale="92500" lnSpcReduction="20000"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Якість освіти-пріоритетний напрям роботи педагогів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5025" y="1124744"/>
            <a:ext cx="4041775" cy="1050131"/>
          </a:xfrm>
        </p:spPr>
        <p:txBody>
          <a:bodyPr>
            <a:normAutofit fontScale="77500" lnSpcReduction="20000"/>
          </a:bodyPr>
          <a:lstStyle/>
          <a:p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Інклюзивна освіта в дошкільному закладі</a:t>
            </a:r>
          </a:p>
          <a:p>
            <a:endParaRPr lang="ru-RU" dirty="0"/>
          </a:p>
        </p:txBody>
      </p:sp>
      <p:pic>
        <p:nvPicPr>
          <p:cNvPr id="11" name="Picture 2" descr="C:\Users\Лена\Desktop\Фото с сайта\img_15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73505"/>
            <a:ext cx="4390884" cy="3078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Лена\Desktop\Фото с сайта\dsc0242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4041775" cy="3222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7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313" y="1"/>
            <a:ext cx="83046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8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3" y="62766"/>
            <a:ext cx="8384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Інноваційна діяльність в ІДНЗ № 4 у 2017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 навчальному році</a:t>
            </a: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753" y="771525"/>
            <a:ext cx="844391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Чаговець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А.В. –  «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Здоров`язбережувальна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технологія: пісочна терапія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2. Вихователь Лисенко О.М., вчитель-логопед Діденко О.О. – «Театральна педагогіка» </a:t>
            </a:r>
            <a:endParaRPr lang="uk-UA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sc0180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1786" y="1371601"/>
            <a:ext cx="2784920" cy="191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293096"/>
            <a:ext cx="2592289" cy="2379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93097"/>
            <a:ext cx="2592288" cy="2316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Колян\Desktop\фото\IMG_20180321_11233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95403" y="4293096"/>
            <a:ext cx="2664296" cy="2232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180118_094526.jpg"/>
          <p:cNvPicPr/>
          <p:nvPr/>
        </p:nvPicPr>
        <p:blipFill>
          <a:blip r:embed="rId7" cstate="print"/>
          <a:srcRect l="10108" r="24545"/>
          <a:stretch>
            <a:fillRect/>
          </a:stretch>
        </p:blipFill>
        <p:spPr>
          <a:xfrm>
            <a:off x="257174" y="1263095"/>
            <a:ext cx="2614611" cy="2158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180118_092846.jpg"/>
          <p:cNvPicPr/>
          <p:nvPr/>
        </p:nvPicPr>
        <p:blipFill>
          <a:blip r:embed="rId8" cstate="print"/>
          <a:srcRect l="10437"/>
          <a:stretch>
            <a:fillRect/>
          </a:stretch>
        </p:blipFill>
        <p:spPr>
          <a:xfrm>
            <a:off x="5868144" y="1263094"/>
            <a:ext cx="3024336" cy="2021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361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765"/>
            <a:ext cx="9036496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313" y="1"/>
            <a:ext cx="83046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8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753" y="771525"/>
            <a:ext cx="84439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3. Вихователі Нікуліна С.М.,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Шаламова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О.С., вчитель-логопед Темна В.Є.  –   «Інформаційно-комунікаційні технології»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4. Вихователь Кравченко О.В – «Мнемотехніка»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олян\Desktop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6618" y="1610976"/>
            <a:ext cx="3874834" cy="2034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Колян\Desktop\загружен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2160" y="4149081"/>
            <a:ext cx="2742506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Users\Лена\Desktop\Новая папка\ДІТИ\img_20180206_092730_burs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149081"/>
            <a:ext cx="2808311" cy="2304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Лена\Desktop\Новая папка\ДІТИ\img_20180206_09573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4149081"/>
            <a:ext cx="2701504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Лена\Desktop\Новая папка\ДІТИ\img_2088_1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10975"/>
            <a:ext cx="3672407" cy="2106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60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765"/>
            <a:ext cx="9036496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7704856" cy="1930226"/>
          </a:xfrm>
        </p:spPr>
        <p:txBody>
          <a:bodyPr>
            <a:noAutofit/>
          </a:bodyPr>
          <a:lstStyle/>
          <a:p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Регіональні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моніторингові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І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півріччі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2017/2018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932040" y="1700808"/>
            <a:ext cx="3959424" cy="3582109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ІДНЗ № 4 -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спеціальна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логопедична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8 ,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вихователі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Нікуліна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С.М., Шаламова О.С.,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приймали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в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освітньому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модернізації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простору»,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затвердженому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рішенням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колегії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Департаменту науки і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обласної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адміністрації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20.06.2017,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листа КВНЗ 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академія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неперервної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17.08.2017 № 687 «Про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регіональних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моніторингових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І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півріччі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2017/2018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sz="1600" dirty="0"/>
          </a:p>
        </p:txBody>
      </p:sp>
      <p:pic>
        <p:nvPicPr>
          <p:cNvPr id="7" name="Picture 16" descr="img_8405_1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537574" cy="3228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7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99391"/>
            <a:ext cx="8730394" cy="2500673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31.10 – 02.11.2017 року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ІДНЗ № 4приймав участь у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XLVI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обласній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дкритій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виставці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ефективного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чного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Харківщини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ХХІ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за темою «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життєвої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дошкільника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основну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та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отримав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ДИПЛОМ ІІ СТУПЕНЯ у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номінації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Пізнавальний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 </a:t>
            </a:r>
            <a:endParaRPr lang="ru-RU" sz="2000" dirty="0"/>
          </a:p>
        </p:txBody>
      </p:sp>
      <p:pic>
        <p:nvPicPr>
          <p:cNvPr id="7" name="Picture 2" descr="C:\Users\Лена\Desktop\Виставка Освіта Харківщини\Фото Харків\0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54" y="2103111"/>
            <a:ext cx="3401802" cy="243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Лена\Desktop\Фото с сайта\0027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05998"/>
            <a:ext cx="4537075" cy="302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Лена\Desktop\Завідувач\Виставка Освіта Харківщини\Новая папка\DSC_03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84" y="3808755"/>
            <a:ext cx="2891541" cy="297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7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397" y="609600"/>
            <a:ext cx="8019857" cy="833438"/>
          </a:xfrm>
        </p:spPr>
        <p:txBody>
          <a:bodyPr/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 учасники міських методичних об’єднань</a:t>
            </a:r>
            <a:b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3" y="1543051"/>
            <a:ext cx="2653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Лютий 2018 року ММО для середніх груп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696891" y="1543051"/>
            <a:ext cx="27372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Березень 2018 року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міська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методична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студія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вчителів-логопедів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вчителів-дефектологів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11" descr="http://idnz4.klasna.com/uploads/editor/5723/438210/news_/images/img_20180323_085302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349228" y="3479006"/>
            <a:ext cx="3138488" cy="2949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6732240" y="1500188"/>
            <a:ext cx="2129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Травень 2018 року ММО для старших груп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http://idnz4.klasna.com/uploads/editor/5723/438210/news_/images/img_260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4176" y="2836756"/>
            <a:ext cx="2714625" cy="2243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http://idnz4.klasna.com/uploads/editor/5723/438210/news_/images/img_2069_1_.jpg"/>
          <p:cNvPicPr>
            <a:picLocks noGrp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5362" y="2708920"/>
            <a:ext cx="333256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159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6551"/>
            <a:ext cx="8229600" cy="715962"/>
          </a:xfrm>
        </p:spPr>
        <p:txBody>
          <a:bodyPr/>
          <a:lstStyle/>
          <a:p>
            <a:r>
              <a:rPr lang="uk-UA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Психологічна служба</a:t>
            </a:r>
            <a:endParaRPr lang="ru-RU" sz="4000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24600" y="1125538"/>
            <a:ext cx="2819400" cy="533400"/>
          </a:xfrm>
        </p:spPr>
        <p:txBody>
          <a:bodyPr rtlCol="0">
            <a:normAutofit fontScale="92500" lnSpcReduction="10000"/>
          </a:bodyPr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uk-UA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Міні-тренінг </a:t>
            </a:r>
            <a:endParaRPr lang="uk-UA" sz="1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uk-UA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“Школа</a:t>
            </a:r>
            <a:r>
              <a:rPr lang="uk-UA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сучасного </a:t>
            </a:r>
            <a:r>
              <a:rPr lang="uk-UA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батьківства”</a:t>
            </a:r>
            <a:endParaRPr lang="ru-RU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5" descr="img_10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752600"/>
            <a:ext cx="28956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 descr="img_02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2624138"/>
            <a:ext cx="28575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9" descr="img_029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3759926"/>
            <a:ext cx="28575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1" descr="img_0279_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9352" y="5101522"/>
            <a:ext cx="2857500" cy="160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6" name="Rectangle 12"/>
          <p:cNvSpPr>
            <a:spLocks noChangeArrowheads="1"/>
          </p:cNvSpPr>
          <p:nvPr/>
        </p:nvSpPr>
        <p:spPr bwMode="auto">
          <a:xfrm>
            <a:off x="3352800" y="1676400"/>
            <a:ext cx="2819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uk-UA" sz="1600">
                <a:solidFill>
                  <a:srgbClr val="0000FF"/>
                </a:solidFill>
                <a:latin typeface="Calibri" pitchFamily="34" charset="0"/>
              </a:rPr>
              <a:t>Семінар-практикум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uk-UA" sz="1600">
                <a:solidFill>
                  <a:srgbClr val="0000FF"/>
                </a:solidFill>
                <a:latin typeface="Calibri" pitchFamily="34" charset="0"/>
              </a:rPr>
              <a:t>“</a:t>
            </a:r>
            <a:r>
              <a:rPr lang="ru-RU" sz="1600" i="1">
                <a:solidFill>
                  <a:srgbClr val="0000FF"/>
                </a:solidFill>
                <a:latin typeface="Calibri" pitchFamily="34" charset="0"/>
              </a:rPr>
              <a:t>Сім'я - основа психічного здоров'я дитини</a:t>
            </a:r>
            <a:r>
              <a:rPr lang="ru-RU" sz="160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uk-UA" sz="1600">
                <a:solidFill>
                  <a:srgbClr val="0000FF"/>
                </a:solidFill>
                <a:latin typeface="Calibri" pitchFamily="34" charset="0"/>
              </a:rPr>
              <a:t>”</a:t>
            </a:r>
            <a:endParaRPr lang="ru-RU" sz="160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22537" name="Picture 14" descr="izobrazhenie_3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55487" y="1828800"/>
            <a:ext cx="28575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6" descr="img_8405_1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" y="4267200"/>
            <a:ext cx="2743200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Rectangle 17"/>
          <p:cNvSpPr>
            <a:spLocks noChangeArrowheads="1"/>
          </p:cNvSpPr>
          <p:nvPr/>
        </p:nvSpPr>
        <p:spPr bwMode="auto">
          <a:xfrm>
            <a:off x="152400" y="3429000"/>
            <a:ext cx="2819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uk-UA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Семінар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uk-UA" sz="1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“Секрети</a:t>
            </a:r>
            <a:r>
              <a:rPr lang="uk-UA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батьківського </a:t>
            </a:r>
            <a:r>
              <a:rPr lang="uk-UA" sz="1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uk-UA" sz="1600" dirty="0" err="1">
                <a:solidFill>
                  <a:srgbClr val="0000FF"/>
                </a:solidFill>
                <a:latin typeface="Calibri" pitchFamily="34" charset="0"/>
              </a:rPr>
              <a:t>”</a:t>
            </a:r>
            <a:endParaRPr lang="ru-RU" sz="1600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22540" name="Picture 19" descr="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09900" y="4801928"/>
            <a:ext cx="2438400" cy="1874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41" name="Rectangle 20"/>
          <p:cNvSpPr>
            <a:spLocks noChangeArrowheads="1"/>
          </p:cNvSpPr>
          <p:nvPr/>
        </p:nvSpPr>
        <p:spPr bwMode="auto">
          <a:xfrm>
            <a:off x="2819400" y="4233863"/>
            <a:ext cx="28194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uk-UA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Семінар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uk-UA" sz="1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“Майбутній</a:t>
            </a:r>
            <a:r>
              <a:rPr lang="uk-UA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першокласник</a:t>
            </a:r>
            <a:r>
              <a:rPr lang="uk-UA" sz="1600" dirty="0" err="1">
                <a:solidFill>
                  <a:srgbClr val="0000FF"/>
                </a:solidFill>
                <a:latin typeface="Calibri" pitchFamily="34" charset="0"/>
              </a:rPr>
              <a:t>”</a:t>
            </a:r>
            <a:endParaRPr lang="ru-RU" sz="16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2542" name="Rectangle 3"/>
          <p:cNvSpPr txBox="1">
            <a:spLocks noChangeArrowheads="1"/>
          </p:cNvSpPr>
          <p:nvPr/>
        </p:nvSpPr>
        <p:spPr bwMode="auto">
          <a:xfrm>
            <a:off x="250825" y="1052513"/>
            <a:ext cx="2819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uk-UA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Міні-тренінг </a:t>
            </a:r>
            <a:r>
              <a:rPr lang="uk-UA" sz="1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“Крокуємо</a:t>
            </a:r>
            <a:r>
              <a:rPr lang="uk-UA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до школи </a:t>
            </a:r>
            <a:r>
              <a:rPr lang="uk-UA" sz="1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разом”</a:t>
            </a:r>
            <a:endParaRPr lang="ru-RU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3250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/>
          <a:lstStyle/>
          <a:p>
            <a:r>
              <a:rPr lang="uk-UA" sz="4000" b="1" dirty="0" smtClean="0">
                <a:solidFill>
                  <a:srgbClr val="502604"/>
                </a:solidFill>
                <a:latin typeface="Times New Roman" pitchFamily="18" charset="0"/>
                <a:cs typeface="Times New Roman" pitchFamily="18" charset="0"/>
              </a:rPr>
              <a:t>Робота з батьками:</a:t>
            </a:r>
            <a:endParaRPr lang="ru-RU" sz="4000" b="1" dirty="0" smtClean="0">
              <a:solidFill>
                <a:srgbClr val="5026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609601"/>
            <a:ext cx="2971800" cy="60960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uk-UA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Конференція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uk-UA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для батьків та вчителів початкових класів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uk-UA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“До</a:t>
            </a:r>
            <a:r>
              <a:rPr lang="uk-UA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школи готуємось </a:t>
            </a:r>
            <a:r>
              <a:rPr lang="uk-UA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змалку</a:t>
            </a:r>
            <a:r>
              <a:rPr lang="uk-UA" sz="1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1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5" descr="img_10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857" y="1529728"/>
            <a:ext cx="3075036" cy="1732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6" name="Rectangle 12"/>
          <p:cNvSpPr>
            <a:spLocks noChangeArrowheads="1"/>
          </p:cNvSpPr>
          <p:nvPr/>
        </p:nvSpPr>
        <p:spPr bwMode="auto">
          <a:xfrm>
            <a:off x="5638800" y="609600"/>
            <a:ext cx="350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uk-UA" sz="1600" b="1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Теоретичний семінар</a:t>
            </a:r>
            <a:r>
              <a:rPr lang="uk-UA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 для батьків середніх груп по впровадженню освітньої програми </a:t>
            </a:r>
            <a:r>
              <a:rPr lang="uk-UA" sz="1600" b="1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"Впевнений старт"</a:t>
            </a:r>
            <a:endParaRPr lang="ru-RU" sz="16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7419" name="Rectangle 17"/>
          <p:cNvSpPr>
            <a:spLocks noChangeArrowheads="1"/>
          </p:cNvSpPr>
          <p:nvPr/>
        </p:nvSpPr>
        <p:spPr bwMode="auto">
          <a:xfrm>
            <a:off x="3352800" y="25146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endParaRPr lang="ru-RU" sz="1600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13" name="Рисунок 12" descr="D:\ФОТО 2018 сад\батьківські збори 29.03.18\IMG_23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368" y="3171968"/>
            <a:ext cx="3118431" cy="1729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:\ФОТО 2018 сад\батьківські збори 29.03.18\IMG_236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848" y="4901409"/>
            <a:ext cx="3020952" cy="1770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D:\ФОТО 2018 сад\ФОТО ВПЕВНЕНИЙ СТАРТ, тренінг\IMG_20180504_15223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041" y="1607343"/>
            <a:ext cx="2500330" cy="1814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D:\ФОТО 2018 сад\ФОТО ВПЕВНЕНИЙ СТАРТ, тренінг\IMG_20180504_15072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81378" y="2251797"/>
            <a:ext cx="2714644" cy="2021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 rot="10800000" flipV="1">
            <a:off x="5715008" y="3059670"/>
            <a:ext cx="27146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uk-UA" b="1" dirty="0" smtClean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r"/>
            <a:endParaRPr lang="uk-UA" b="1" dirty="0" smtClean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r"/>
            <a:endParaRPr lang="uk-UA" b="1" dirty="0" smtClean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r"/>
            <a:endParaRPr lang="uk-UA" b="1" dirty="0" smtClean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r"/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Міні-тренінг </a:t>
            </a:r>
            <a:r>
              <a:rPr lang="uk-UA" b="1" dirty="0" err="1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“Крокуємо</a:t>
            </a:r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до школи </a:t>
            </a:r>
            <a:r>
              <a:rPr lang="uk-UA" b="1" dirty="0" err="1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разом”</a:t>
            </a:r>
            <a:endParaRPr lang="ru-RU" dirty="0"/>
          </a:p>
        </p:txBody>
      </p:sp>
      <p:pic>
        <p:nvPicPr>
          <p:cNvPr id="18" name="Рисунок 17" descr="D:\ФОТО 2018 сад\ФОТО ВПЕВНЕНИЙ СТАРТ, тренінг\IMG_257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2404" y="4743445"/>
            <a:ext cx="3500462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184684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Фізкультурно-оздоровча робота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Лена\Desktop\Новая папка\СПОРТ\dsc0286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764705"/>
            <a:ext cx="2990824" cy="2128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Лена\Desktop\Новая папка\СПОРТ\dsc029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764704"/>
            <a:ext cx="2664296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Лена\Desktop\Новая папка\СПОРТ\dsc029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64704"/>
            <a:ext cx="2808312" cy="2088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Лена\Desktop\Новая папка\СПОРТ\img_18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68" y="2918847"/>
            <a:ext cx="4086395" cy="2547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Лена\Desktop\Новая папка\СПОРТ\img_182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918847"/>
            <a:ext cx="3976102" cy="2547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7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24936" cy="70609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Напрями управлінської діяльності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 flipH="1">
            <a:off x="539552" y="4529311"/>
            <a:ext cx="72008" cy="4572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graphicFrame>
        <p:nvGraphicFramePr>
          <p:cNvPr id="8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039392"/>
              </p:ext>
            </p:extLst>
          </p:nvPr>
        </p:nvGraphicFramePr>
        <p:xfrm>
          <a:off x="2339751" y="1124744"/>
          <a:ext cx="4896545" cy="441896"/>
        </p:xfrm>
        <a:graphic>
          <a:graphicData uri="http://schemas.openxmlformats.org/drawingml/2006/table">
            <a:tbl>
              <a:tblPr/>
              <a:tblGrid>
                <a:gridCol w="4896545"/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3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Georgia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Georgia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</a:rPr>
                        <a:t>Керівник </a:t>
                      </a:r>
                      <a:endParaRPr kumimoji="0" lang="ru-RU" altLang="ru-RU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91456" marR="91456" marT="45688" marB="456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636666"/>
              </p:ext>
            </p:extLst>
          </p:nvPr>
        </p:nvGraphicFramePr>
        <p:xfrm>
          <a:off x="323528" y="2404523"/>
          <a:ext cx="2768776" cy="792480"/>
        </p:xfrm>
        <a:graphic>
          <a:graphicData uri="http://schemas.openxmlformats.org/drawingml/2006/table">
            <a:tbl>
              <a:tblPr/>
              <a:tblGrid>
                <a:gridCol w="2768776"/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3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Georgia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Georgia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Методична робота</a:t>
                      </a:r>
                      <a:endParaRPr kumimoji="0" lang="ru-RU" altLang="ru-RU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91420" marR="914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003302"/>
              </p:ext>
            </p:extLst>
          </p:nvPr>
        </p:nvGraphicFramePr>
        <p:xfrm>
          <a:off x="342924" y="4575031"/>
          <a:ext cx="3143587" cy="726177"/>
        </p:xfrm>
        <a:graphic>
          <a:graphicData uri="http://schemas.openxmlformats.org/drawingml/2006/table">
            <a:tbl>
              <a:tblPr/>
              <a:tblGrid>
                <a:gridCol w="3143587"/>
              </a:tblGrid>
              <a:tr h="7261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3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Georgia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Georgia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Медична робота</a:t>
                      </a:r>
                      <a:endParaRPr kumimoji="0" lang="ru-RU" altLang="ru-RU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91420" marR="91420" marT="45690" marB="456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Group 1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162943"/>
              </p:ext>
            </p:extLst>
          </p:nvPr>
        </p:nvGraphicFramePr>
        <p:xfrm>
          <a:off x="6132336" y="1810338"/>
          <a:ext cx="2904160" cy="1143014"/>
        </p:xfrm>
        <a:graphic>
          <a:graphicData uri="http://schemas.openxmlformats.org/drawingml/2006/table">
            <a:tbl>
              <a:tblPr/>
              <a:tblGrid>
                <a:gridCol w="2904160"/>
              </a:tblGrid>
              <a:tr h="11430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3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Georgia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Georgia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Адміністративно -господарська діяльність</a:t>
                      </a:r>
                      <a:endParaRPr kumimoji="0" lang="ru-RU" altLang="ru-RU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91422" marR="91422"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Group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847040"/>
              </p:ext>
            </p:extLst>
          </p:nvPr>
        </p:nvGraphicFramePr>
        <p:xfrm>
          <a:off x="3242346" y="2984318"/>
          <a:ext cx="2781896" cy="792480"/>
        </p:xfrm>
        <a:graphic>
          <a:graphicData uri="http://schemas.openxmlformats.org/drawingml/2006/table">
            <a:tbl>
              <a:tblPr/>
              <a:tblGrid>
                <a:gridCol w="2781896"/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3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Georgia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Georgia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 sz="16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Організація харчування</a:t>
                      </a:r>
                      <a:endParaRPr kumimoji="0" lang="ru-RU" altLang="ru-RU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Group 1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837872"/>
              </p:ext>
            </p:extLst>
          </p:nvPr>
        </p:nvGraphicFramePr>
        <p:xfrm>
          <a:off x="5097486" y="4340003"/>
          <a:ext cx="3001582" cy="792480"/>
        </p:xfrm>
        <a:graphic>
          <a:graphicData uri="http://schemas.openxmlformats.org/drawingml/2006/table">
            <a:tbl>
              <a:tblPr/>
              <a:tblGrid>
                <a:gridCol w="3001582"/>
              </a:tblGrid>
              <a:tr h="138786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Соціальний захист дітей</a:t>
                      </a:r>
                      <a:endParaRPr kumimoji="0" lang="ru-RU" altLang="ru-RU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7766"/>
                    </a:solidFill>
                  </a:tcPr>
                </a:tc>
              </a:tr>
            </a:tbl>
          </a:graphicData>
        </a:graphic>
      </p:graphicFrame>
      <p:cxnSp>
        <p:nvCxnSpPr>
          <p:cNvPr id="14" name="Прямая со стрелкой 13"/>
          <p:cNvCxnSpPr>
            <a:endCxn id="9" idx="0"/>
          </p:cNvCxnSpPr>
          <p:nvPr/>
        </p:nvCxnSpPr>
        <p:spPr>
          <a:xfrm flipH="1">
            <a:off x="1707916" y="1566640"/>
            <a:ext cx="2410812" cy="837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114949" y="2265090"/>
            <a:ext cx="0" cy="93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11" idx="0"/>
          </p:cNvCxnSpPr>
          <p:nvPr/>
        </p:nvCxnSpPr>
        <p:spPr>
          <a:xfrm>
            <a:off x="6478611" y="1566640"/>
            <a:ext cx="1105805" cy="243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10" idx="0"/>
          </p:cNvCxnSpPr>
          <p:nvPr/>
        </p:nvCxnSpPr>
        <p:spPr>
          <a:xfrm flipH="1">
            <a:off x="1914717" y="1566640"/>
            <a:ext cx="2198520" cy="3008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874859" y="1566640"/>
            <a:ext cx="514953" cy="2773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788024" y="1566640"/>
            <a:ext cx="0" cy="1386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7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397" y="116633"/>
            <a:ext cx="8428435" cy="50405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тижні</a:t>
            </a:r>
            <a:b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країна-Україна»   «Театр для дошкільнят»</a:t>
            </a:r>
            <a:b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(09.10.2017 – 13.10.2017)                                        (26.03.2018 – 30.03.2018)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8001" y="5881688"/>
            <a:ext cx="11816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56176" y="1484784"/>
            <a:ext cx="2769940" cy="455657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uk-UA" sz="8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«Безпека життя і здоров</a:t>
            </a:r>
            <a:r>
              <a:rPr lang="ru-RU" sz="8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sz="8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дитини» </a:t>
            </a:r>
          </a:p>
          <a:p>
            <a:pPr algn="ctr">
              <a:buNone/>
            </a:pPr>
            <a:r>
              <a:rPr lang="uk-UA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(14.05.2018 – 18.05.2018)</a:t>
            </a:r>
            <a:endParaRPr lang="ru-RU" sz="8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Лена\Desktop\Фото с сайта\img_17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00" y="1556792"/>
            <a:ext cx="312150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Лена\Desktop\Фото с сайта\img_17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83" y="3887109"/>
            <a:ext cx="3121508" cy="227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D:\ФОТО 2018 сад\фото №10\10\Фото00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6422" y="1961794"/>
            <a:ext cx="2309606" cy="312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idnz4.klasna.com/uploads/editor/5723/438210/news_/images/img_2457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25752" y="2803192"/>
            <a:ext cx="2696766" cy="1495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idnz4.klasna.com/uploads/editor/5723/438210/news_/images/img_2450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750" y="4486275"/>
            <a:ext cx="2721769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462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397" y="280220"/>
            <a:ext cx="7898183" cy="1120878"/>
          </a:xfrm>
        </p:spPr>
        <p:txBody>
          <a:bodyPr/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Тематичний тиждень «Щедра осінь ходить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Землі» )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Лена\Desktop\Новая папка\МАЙСТЕР-ШЕФ\2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268760"/>
            <a:ext cx="4377153" cy="2462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Лена\Desktop\Новая папка\МАЙСТЕР-ШЕФ\3_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744416" cy="2434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Лена\Desktop\Новая папка\МАЙСТЕР-ШЕФ\4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61" y="3879811"/>
            <a:ext cx="4328142" cy="2434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Лена\Desktop\Новая папка\МАЙСТЕР-ШЕФ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958" y="3897133"/>
            <a:ext cx="4328142" cy="2434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23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462678" y="836711"/>
            <a:ext cx="45719" cy="45719"/>
          </a:xfrm>
        </p:spPr>
        <p:txBody>
          <a:bodyPr>
            <a:normAutofit fontScale="90000"/>
          </a:bodyPr>
          <a:lstStyle/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Лена\Desktop\Новая папка\МАЙСТЕР-ШЕФ\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248472" cy="2923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Лена\Desktop\Новая папка\МАЙСТЕР-ШЕФ\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4392488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Лена\Desktop\Новая папка\МАЙСТЕР-ШЕФ\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64254"/>
            <a:ext cx="4776192" cy="2773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09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816" y="692696"/>
            <a:ext cx="45719" cy="72008"/>
          </a:xfrm>
        </p:spPr>
        <p:txBody>
          <a:bodyPr>
            <a:normAutofit fontScale="90000"/>
          </a:bodyPr>
          <a:lstStyle/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Лена\Desktop\Новая папка\МАЙСТЕР-ШЕФ\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248472" cy="3076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Лена\Desktop\Новая папка\МАЙСТЕР-ШЕФ\img_19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76672"/>
            <a:ext cx="4278329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Лена\Desktop\Новая папка\МАЙСТЕР-ШЕФ\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73134"/>
            <a:ext cx="4752528" cy="2836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48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397" y="280220"/>
            <a:ext cx="7898183" cy="988540"/>
          </a:xfrm>
        </p:spPr>
        <p:txBody>
          <a:bodyPr/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Ярмарок (підсумок тематичного тижня «Щедра осінь ходить по землі» )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Лена\Desktop\Фото с сайта\img_19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0" y="1412776"/>
            <a:ext cx="4024340" cy="2598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Лена\Desktop\Фото с сайта\img_19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649" y="4041058"/>
            <a:ext cx="3944575" cy="2654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Лена\Desktop\Фото с сайта\img_19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4232787" cy="2525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23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397" y="221226"/>
            <a:ext cx="7865000" cy="1238864"/>
          </a:xfrm>
        </p:spPr>
        <p:txBody>
          <a:bodyPr/>
          <a:lstStyle/>
          <a:p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8001" y="171450"/>
            <a:ext cx="3138026" cy="5869911"/>
          </a:xfrm>
        </p:spPr>
        <p:txBody>
          <a:bodyPr/>
          <a:lstStyle/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Свята (свято осені, Новий рік, 8 березня)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3196" y="200026"/>
            <a:ext cx="3838268" cy="5841337"/>
          </a:xfrm>
        </p:spPr>
        <p:txBody>
          <a:bodyPr>
            <a:normAutofit/>
          </a:bodyPr>
          <a:lstStyle/>
          <a:p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 розваги, спортивні родині свята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C:\Users\Лена\Desktop\Фото с сайта\img_18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90" y="1121661"/>
            <a:ext cx="3141966" cy="2003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Лена\Desktop\Фото с сайта\photofile_1510923398_1933013877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473790" cy="2219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D:\ФОТО 2018 сад\Спортивна розвага гр № 8 31.01.2018\DSC026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6080" y="2351109"/>
            <a:ext cx="2711053" cy="198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:\ФОТО 2018 сад\Спортивна розвага Пожежники малята\DSC0302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1382" y="4421981"/>
            <a:ext cx="2460453" cy="1828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://idnz4.klasna.com/uploads/editor/5723/438210/news_/images/img_2d0aa2757a5f61503ee9cc878a0f2c25_v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697227"/>
            <a:ext cx="3376898" cy="2540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://idnz4.klasna.com/uploads/editor/5723/438210/news_/images/dsc02793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7449" y="3679849"/>
            <a:ext cx="2846785" cy="255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081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397" y="221227"/>
            <a:ext cx="7952035" cy="759501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Розваги, лялькові вистави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Лена\Desktop\Фото с сайта\20171027_0939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777"/>
            <a:ext cx="3137297" cy="2806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Лена\Desktop\Фото с сайта\img_20171003_093951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706" y="1196753"/>
            <a:ext cx="3138488" cy="2839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Лена\Desktop\Фото с сайта\img_20171025_0918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20" y="4035756"/>
            <a:ext cx="3881724" cy="2687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Лена\Desktop\Фото с сайта\img_20171025_09233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991" y="1677499"/>
            <a:ext cx="3252019" cy="2975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Лена\Desktop\Фото с сайта\izobrazhenie_0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4006031"/>
            <a:ext cx="3656504" cy="2717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99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397" y="339634"/>
            <a:ext cx="7931367" cy="818815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Тематичні виставки                </a:t>
            </a:r>
            <a:b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C:\Users\Лена\Desktop\Фото с сайта\img_17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03" y="1988840"/>
            <a:ext cx="3557051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Содержимое 9" descr="http://idnz4.klasna.com/uploads/editor/5723/438210/news_264/images/img_20180104_085029_1.jpg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377802" y="4124523"/>
            <a:ext cx="4069557" cy="235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:\ФОТО 2018 сад\Великдень\IMG_20180406_1253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3" y="1471613"/>
            <a:ext cx="4743300" cy="2114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6043613" y="1014414"/>
            <a:ext cx="2807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Квітень 2018 року </a:t>
            </a:r>
            <a:r>
              <a:rPr lang="uk-UA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“Великодній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кошик”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9754" y="3586164"/>
            <a:ext cx="248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Грудень 2017 року </a:t>
            </a:r>
            <a:r>
              <a:rPr lang="uk-UA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“Зимові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фантазії”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479" y="742951"/>
            <a:ext cx="2882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Вересень 2017 року </a:t>
            </a:r>
            <a:r>
              <a:rPr lang="uk-UA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“Козацькому</a:t>
            </a: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роду нема </a:t>
            </a:r>
            <a:r>
              <a:rPr lang="uk-UA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переводу”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41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488" y="0"/>
            <a:ext cx="6043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і досягнення у міських конкурсах: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057275"/>
            <a:ext cx="22322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2018 року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міському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етапі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Всеукраїнського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огляду-конкурсу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кращий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стан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фізичного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дошкільних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закладах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idnz4.klasna.com/uploads/editor/5723/438210/news_/images/0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" y="3486150"/>
            <a:ext cx="2111723" cy="317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411760" y="1057275"/>
            <a:ext cx="34563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квітня 2018 року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Чаговець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А. В. 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нагороджена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грамотою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Ізюмської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міської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ради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Харківської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сумлінну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працю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за участь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міському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турі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обласного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конкурсу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Кращий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вихователь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Харківщини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у 2018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номінація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Вихователь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раннього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idnz4.klasna.com/uploads/editor/5723/438210/news_/images/img_20180404_10464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9792" y="4196596"/>
            <a:ext cx="2572295" cy="246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868144" y="514350"/>
            <a:ext cx="2822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 квітня 2018 року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участь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міському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конкурсі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Обдарована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дитина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  наш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садочок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представила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вихованка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старшої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групи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№ 8 -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Довбиш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Поліна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://idnz4.klasna.com/uploads/editor/5723/438210/news_/images/img_247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8144" y="2349936"/>
            <a:ext cx="3024336" cy="1655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580112" y="4005063"/>
            <a:ext cx="331236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Травень 2018 року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міському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конкурсі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кращий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куточок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державної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символіки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закладах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дошкільної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uk-UA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Шидловська</a:t>
            </a: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Г.С. – 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  </a:t>
            </a: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dirty="0" smtClean="0"/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Кращий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куточок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державної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символіки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середніх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вікових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груп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Нікуліна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С.М., Шаламова О.С.-</a:t>
            </a: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1600" dirty="0" smtClean="0"/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Кращий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куточок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державної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символіки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старших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вікових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груп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»; 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864095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 захист дітей пільгових категорій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305342"/>
            <a:ext cx="74168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дитина, позбавлена батьківського піклування;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- 25 дітей із малозабезпечених сімей;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- 26 дітей одиноких матерів;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- 10 дітей з багатодітних сімей;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дитини-інваліда;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дитина, що постраждала внаслідок аварії на ЧАЕС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 дітей, у яких один з батьків інвалід;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- 5 дітей, у якої батька визнано учасником бойових дій;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- 9 дітей, зареєстрованих як внутрішньо переміщені особи.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- 58 дітей. які навчаються у спеціальних та інклюзивній групі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57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Групові кімнати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2"/>
            <a:ext cx="8229600" cy="536146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5" r="22535"/>
          <a:stretch>
            <a:fillRect/>
          </a:stretch>
        </p:blipFill>
        <p:spPr>
          <a:xfrm>
            <a:off x="5148064" y="1196754"/>
            <a:ext cx="3849735" cy="2456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3871912" cy="2490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83" y="3861049"/>
            <a:ext cx="4310062" cy="2490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Лена\Desktop\Photo DS\00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8450"/>
            <a:ext cx="4248471" cy="2832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92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22114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харчування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11560" y="2204864"/>
            <a:ext cx="4536504" cy="307805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Лена\Desktop\Photo DS 1000\Фото департамент на 01.08.2018\м.Ізюм_ІДНЗ_ № 4_Харчоблок_22.08.2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8358"/>
            <a:ext cx="4104455" cy="3486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Лена\Desktop\Photo DS 1000\Фото департамент на 01.08.2018\м.Ізюм_ІДНЗ № 4_Харчоблок_22.08.2018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664" y="2060848"/>
            <a:ext cx="449881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71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31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9322450"/>
              </p:ext>
            </p:extLst>
          </p:nvPr>
        </p:nvGraphicFramePr>
        <p:xfrm>
          <a:off x="352425" y="620688"/>
          <a:ext cx="8439150" cy="520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0691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08111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Медична робота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34100"/>
            <a:ext cx="6915150" cy="417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07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80119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Відвідування дітей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763284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05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080119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 та модернізація матеріально-технічної бази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611560" y="1700808"/>
            <a:ext cx="7160840" cy="39379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Лена\Desktop\Photo DS\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77" y="1601537"/>
            <a:ext cx="2790056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Лена\Desktop\Photo DS\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28799"/>
            <a:ext cx="4486948" cy="3168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3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" y="0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85090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Бюджетні кошти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96752"/>
            <a:ext cx="74888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енергозберігаючі вікна 8 шт.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56000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плитка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керамічна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10000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пластикові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труби для 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каналізації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6000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цемент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плиточний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клей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10000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фарба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9000, </a:t>
            </a:r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телевізор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4000 </a:t>
            </a:r>
          </a:p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ВСЬОГО: 95000 грн.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3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408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936103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Спонсорські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268760"/>
            <a:ext cx="784887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алобюджетний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«За харчоблок сучасний нам діти дуже вдячні». Організатори-партнери - генеральне консульство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Федеративної Республіки Німеччина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співвиконавці проекту –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 освіти Ізюмської міської ради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Мета проекту – переобладнання харчоблоку ІДНЗ № 4 новітнім обладнанням та устаткуванням.              Згідно плану фінансування проекту Генеральним консульством Федеративної Республіки Німеччина представником якого є консул Вольфганг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Мессингер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було надано кошти у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сумі 139272 гривень 00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копійок. За підтримки Ізюмської міської ради відбулось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співфінансування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міського бюджету в розмірі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15496 гривень 30 копійок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ВСЬОГО: 154768грн. 30 коп.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3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08111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Батьківські кошти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700808"/>
            <a:ext cx="54726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миючі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7000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поточні потреби щомісяця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11426.70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грн., </a:t>
            </a:r>
          </a:p>
          <a:p>
            <a:pPr marL="457200" indent="-457200">
              <a:buFontTx/>
              <a:buChar char="-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харчоблоку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13160  </a:t>
            </a:r>
          </a:p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ВСЬОГО: 31586 грн. 70 коп.</a:t>
            </a:r>
          </a:p>
        </p:txBody>
      </p:sp>
    </p:spTree>
    <p:extLst>
      <p:ext uri="{BB962C8B-B14F-4D97-AF65-F5344CB8AC3E}">
        <p14:creationId xmlns:p14="http://schemas.microsoft.com/office/powerpoint/2010/main" val="29833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22" y="0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342584" cy="576063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 матеріально-технічної бази по групам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859341"/>
            <a:ext cx="62646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група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капітальний ремонт туалету , столи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дитячі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рупа №2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вітальні</a:t>
            </a:r>
          </a:p>
          <a:p>
            <a:pPr marL="285750" indent="-285750">
              <a:buFontTx/>
              <a:buChar char="-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рупа №3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спальної кімнати</a:t>
            </a:r>
          </a:p>
          <a:p>
            <a:pPr marL="285750" indent="-285750">
              <a:buFontTx/>
              <a:buChar char="-"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група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туалету,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шафа для посібників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вихователя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столи дитячі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енргозберігаюче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вікно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група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№5 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куточок помічника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вихователя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ігровий куточок  «Магазин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FontTx/>
              <a:buChar char="-"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група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6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вихователя ,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енергозберігаючі вікна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рупа № 7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частковий косметичний ремонт вітальні</a:t>
            </a:r>
          </a:p>
          <a:p>
            <a:pPr marL="285750" indent="-285750">
              <a:buFontTx/>
              <a:buChar char="-"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група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енргозберігаюче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вікно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ремонт системи опалення</a:t>
            </a:r>
          </a:p>
          <a:p>
            <a:pPr marL="285750" indent="-285750">
              <a:buFontTx/>
              <a:buChar char="-"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група №9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косметичний ремонт туалету, частковий ремонт системи опалення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ігровий куточок «Магазин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pPr marL="285750" indent="-285750">
              <a:buFontTx/>
              <a:buChar char="-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рупа № 10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частковий косметичний ремонт групової кімнати, телевізор</a:t>
            </a:r>
          </a:p>
          <a:p>
            <a:pPr marL="285750" indent="-285750">
              <a:buFontTx/>
              <a:buChar char="-"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група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11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телевізор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Лена\Desktop\img_7cff4dbd6db2df956b5a81c4fcd6b730_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764704"/>
            <a:ext cx="208823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Лена\Desktop\img_bb257a7a86972e18a1a3e6ae0ca30cbb_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40968"/>
            <a:ext cx="2160240" cy="335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50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5326360" cy="648071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Ремонтні роботи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24744"/>
            <a:ext cx="64087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1.Капітальний ремонт харчоблоку - 37500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2.Ремонт коридорних приміщень - 10000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3.Частковий ремонт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тепломорежі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- 9000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4.Капітальний ремонт водопостачання- 2100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Лена\Desktop\dsc_09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256" y="2852936"/>
            <a:ext cx="4064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Лена\Desktop\dsc_09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8" y="2852936"/>
            <a:ext cx="4159784" cy="2339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80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136267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Спальні кімнати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9460"/>
          <a:stretch>
            <a:fillRect/>
          </a:stretch>
        </p:blipFill>
        <p:spPr>
          <a:xfrm>
            <a:off x="395536" y="1268412"/>
            <a:ext cx="4065587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7188" y="1268412"/>
            <a:ext cx="4114800" cy="2414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C:\Users\Лена\Desktop\Фото зв\DSC_02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08147"/>
            <a:ext cx="4065587" cy="250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Лена\Desktop\Photo DS\00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786" y="4008147"/>
            <a:ext cx="3979202" cy="237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92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582" y="594852"/>
            <a:ext cx="3197135" cy="5510981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Постійне оновлення інформації на сайті закладу.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Лена\Desktop\Фото ігрова д-ть\image-0-02-05-e4a8372adae1821212bb31984afc6ebbdbf90af09da6a14ed1b307580086d28a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92696"/>
            <a:ext cx="5256584" cy="5840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50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916010" cy="6452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57473" y="3933056"/>
            <a:ext cx="5113387" cy="25545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8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ДЯКУЮ </a:t>
            </a:r>
            <a:r>
              <a:rPr lang="uk-UA" sz="8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</a:t>
            </a:r>
          </a:p>
          <a:p>
            <a:pPr algn="ctr"/>
            <a:r>
              <a:rPr lang="uk-UA" sz="8000" b="1" i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УВАГУ</a:t>
            </a:r>
            <a:r>
              <a:rPr lang="uk-UA" sz="8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80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026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36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26968" cy="850106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Вітальні кімнати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/>
            <a:endParaRPr lang="ru-RU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9460"/>
          <a:stretch>
            <a:fillRect/>
          </a:stretch>
        </p:blipFill>
        <p:spPr>
          <a:xfrm>
            <a:off x="3419871" y="1100668"/>
            <a:ext cx="2364679" cy="2613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Лена\Desktop\Photo DS\0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" y="1088741"/>
            <a:ext cx="3062832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Лена\Desktop\Photo DS\00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08720"/>
            <a:ext cx="3024336" cy="3024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Лена\Desktop\Photo DS\00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53036"/>
            <a:ext cx="3815911" cy="2412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54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" y="0"/>
            <a:ext cx="913471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Кімнати гігієни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Лена\Desktop\Photo DS\0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4044498" cy="2696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Лена\Desktop\Photo DS\00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816424" cy="2877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42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008111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Працюють кабінети практичного психолога, керівника гуртка з англійської мови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Лена\Desktop\Photo DS\0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6" y="1690502"/>
            <a:ext cx="4197381" cy="2602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Лена\Desktop\Photo DS\00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36978"/>
            <a:ext cx="4860032" cy="3240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8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" y="62765"/>
            <a:ext cx="9144000" cy="6717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2263" y="4575031"/>
            <a:ext cx="3000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936103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Медичний та методичний кабінети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C:\Users\Лена\Desktop\Photo DS\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3"/>
            <a:ext cx="4654879" cy="2928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Лена\Desktop\Photo DS\0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58121"/>
            <a:ext cx="3621594" cy="4219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8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1307</Words>
  <Application>Microsoft Office PowerPoint</Application>
  <PresentationFormat>Экран (4:3)</PresentationFormat>
  <Paragraphs>229</Paragraphs>
  <Slides>51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3" baseType="lpstr">
      <vt:lpstr>Тема Office</vt:lpstr>
      <vt:lpstr>Диаграмма</vt:lpstr>
      <vt:lpstr>Ізюмський дошкільний навчальний заклад (ясла-садок) № 4 комбінованого типу Ізюмської міської ради Харківської області</vt:lpstr>
      <vt:lpstr>Відповідно до Примірного положення про порядок звітування керівників дошкільних, загальноосвітніх та професійно-технічних навчальних закладів про свою діяльність перед педагогічним колективом та громадськістю, затвердженого наказом Міністерства освіти і науки України від 23 березня 2005р. № 178 «Про запровадження звітування керівників дошкільних, загальноосвітні та професійно-технічних навчальних закладів» всі керівники освітніх закладів повинні прозвітувати перед колективом і громадськістю про свою діяльність.  </vt:lpstr>
      <vt:lpstr>Напрями управлінської діяльності</vt:lpstr>
      <vt:lpstr>Групові кімнати</vt:lpstr>
      <vt:lpstr>Спальні кімнати</vt:lpstr>
      <vt:lpstr>Вітальні кімнати</vt:lpstr>
      <vt:lpstr>Кімнати гігієни</vt:lpstr>
      <vt:lpstr>Працюють кабінети практичного психолога, керівника гуртка з англійської мови</vt:lpstr>
      <vt:lpstr>Медичний та методичний кабінети</vt:lpstr>
      <vt:lpstr>Презентация PowerPoint</vt:lpstr>
      <vt:lpstr>Презентация PowerPoint</vt:lpstr>
      <vt:lpstr>Ландшафтний дизайн території</vt:lpstr>
      <vt:lpstr>Мережа</vt:lpstr>
      <vt:lpstr>КОМПЛЕКТАЦІЯ</vt:lpstr>
      <vt:lpstr>     </vt:lpstr>
      <vt:lpstr>Облік дітей території обслуговування</vt:lpstr>
      <vt:lpstr> Забезпечення навчального закладу кваліфікованими кадрами та доцільність їх розстановки </vt:lpstr>
      <vt:lpstr>Кількісно-якісний склад педагогів</vt:lpstr>
      <vt:lpstr>Методична робота 2017\2018 навчальний рік</vt:lpstr>
      <vt:lpstr>Засідання педагогічних рад</vt:lpstr>
      <vt:lpstr>Наради - консультації</vt:lpstr>
      <vt:lpstr>Презентация PowerPoint</vt:lpstr>
      <vt:lpstr>Презентация PowerPoint</vt:lpstr>
      <vt:lpstr>Регіональні моніторингові дослідження якості освіти в І півріччі 2017/2018 н.р.» </vt:lpstr>
      <vt:lpstr>31.10 – 02.11.2017 року колектив ІДНЗ № 4приймав участь у XLVIІІ обласній тематичній вiдкритій виставці ефективного педагогiчного досвiду «Освіта Харківщини ХХІ століття» за темою «Формування життєвої компетентності дошкільника через гру як основну діяльність» та отримав ДИПЛОМ ІІ СТУПЕНЯ у номінації «Пізнавальний розвиток дитини засобами гри». </vt:lpstr>
      <vt:lpstr>Активні учасники міських методичних об’єднань </vt:lpstr>
      <vt:lpstr>Психологічна служба</vt:lpstr>
      <vt:lpstr>Робота з батьками:</vt:lpstr>
      <vt:lpstr>Фізкультурно-оздоровча робота </vt:lpstr>
      <vt:lpstr> Тематичні тижні «Моя країна-Україна»   «Театр для дошкільнят»     (09.10.2017 – 13.10.2017)                                        (26.03.2018 – 30.03.2018)</vt:lpstr>
      <vt:lpstr> Тематичний тиждень «Щедра осінь ходить по Землі» )</vt:lpstr>
      <vt:lpstr>Презентация PowerPoint</vt:lpstr>
      <vt:lpstr>Презентация PowerPoint</vt:lpstr>
      <vt:lpstr>Ярмарок (підсумок тематичного тижня «Щедра осінь ходить по землі» )</vt:lpstr>
      <vt:lpstr> </vt:lpstr>
      <vt:lpstr>Розваги, лялькові вистави</vt:lpstr>
      <vt:lpstr>     Тематичні виставки                                                                       </vt:lpstr>
      <vt:lpstr>Презентация PowerPoint</vt:lpstr>
      <vt:lpstr>Соціальний захист дітей пільгових категорій</vt:lpstr>
      <vt:lpstr>Організація харчування </vt:lpstr>
      <vt:lpstr>Презентация PowerPoint</vt:lpstr>
      <vt:lpstr>Медична робота</vt:lpstr>
      <vt:lpstr>Відвідування дітей</vt:lpstr>
      <vt:lpstr>Зміцнення та модернізація матеріально-технічної бази</vt:lpstr>
      <vt:lpstr>Бюджетні кошти</vt:lpstr>
      <vt:lpstr>Спонсорські кошти</vt:lpstr>
      <vt:lpstr>Батьківські кошти</vt:lpstr>
      <vt:lpstr>Зміцнення матеріально-технічної бази по групам</vt:lpstr>
      <vt:lpstr>Ремонтні роботи</vt:lpstr>
      <vt:lpstr>   Постійне оновлення інформації на сайті закладу.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Cdtnf</dc:creator>
  <cp:lastModifiedBy>Лена</cp:lastModifiedBy>
  <cp:revision>79</cp:revision>
  <dcterms:created xsi:type="dcterms:W3CDTF">2017-03-20T16:08:28Z</dcterms:created>
  <dcterms:modified xsi:type="dcterms:W3CDTF">2018-08-23T11:04:54Z</dcterms:modified>
</cp:coreProperties>
</file>